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3" r:id="rId3"/>
    <p:sldId id="304" r:id="rId4"/>
    <p:sldId id="305" r:id="rId5"/>
    <p:sldId id="307" r:id="rId6"/>
    <p:sldId id="306" r:id="rId7"/>
    <p:sldId id="257" r:id="rId8"/>
    <p:sldId id="258" r:id="rId9"/>
    <p:sldId id="259" r:id="rId10"/>
    <p:sldId id="260" r:id="rId11"/>
    <p:sldId id="261" r:id="rId12"/>
    <p:sldId id="262" r:id="rId13"/>
    <p:sldId id="290" r:id="rId14"/>
    <p:sldId id="263" r:id="rId15"/>
    <p:sldId id="264" r:id="rId16"/>
    <p:sldId id="265" r:id="rId17"/>
    <p:sldId id="266" r:id="rId18"/>
    <p:sldId id="267" r:id="rId19"/>
    <p:sldId id="268" r:id="rId20"/>
    <p:sldId id="269" r:id="rId21"/>
    <p:sldId id="270" r:id="rId22"/>
    <p:sldId id="302" r:id="rId23"/>
    <p:sldId id="278" r:id="rId24"/>
    <p:sldId id="271" r:id="rId25"/>
    <p:sldId id="272" r:id="rId26"/>
    <p:sldId id="288" r:id="rId27"/>
    <p:sldId id="289" r:id="rId28"/>
    <p:sldId id="291" r:id="rId29"/>
    <p:sldId id="283" r:id="rId30"/>
    <p:sldId id="284" r:id="rId31"/>
    <p:sldId id="285" r:id="rId32"/>
    <p:sldId id="286" r:id="rId33"/>
    <p:sldId id="287" r:id="rId34"/>
    <p:sldId id="273" r:id="rId35"/>
    <p:sldId id="301" r:id="rId36"/>
    <p:sldId id="274" r:id="rId37"/>
    <p:sldId id="275" r:id="rId38"/>
    <p:sldId id="276" r:id="rId39"/>
    <p:sldId id="294" r:id="rId40"/>
    <p:sldId id="296" r:id="rId41"/>
    <p:sldId id="292" r:id="rId42"/>
    <p:sldId id="295" r:id="rId43"/>
    <p:sldId id="293" r:id="rId44"/>
    <p:sldId id="297" r:id="rId45"/>
    <p:sldId id="277" r:id="rId46"/>
    <p:sldId id="279" r:id="rId47"/>
    <p:sldId id="280" r:id="rId48"/>
    <p:sldId id="281" r:id="rId49"/>
    <p:sldId id="282" r:id="rId50"/>
    <p:sldId id="298" r:id="rId51"/>
    <p:sldId id="299" r:id="rId52"/>
    <p:sldId id="300" r:id="rId53"/>
    <p:sldId id="30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7" d="100"/>
          <a:sy n="47" d="100"/>
        </p:scale>
        <p:origin x="77" y="10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10/19/2018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creationscience.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Big_Bang" TargetMode="External"/><Relationship Id="rId2" Type="http://schemas.openxmlformats.org/officeDocument/2006/relationships/hyperlink" Target="https://www.youtube.com/watch?v=gs-yWMuBNr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1C31-716F-44A7-B94B-FD43A194347C}"/>
              </a:ext>
            </a:extLst>
          </p:cNvPr>
          <p:cNvSpPr>
            <a:spLocks noGrp="1"/>
          </p:cNvSpPr>
          <p:nvPr>
            <p:ph type="ctrTitle"/>
          </p:nvPr>
        </p:nvSpPr>
        <p:spPr>
          <a:xfrm>
            <a:off x="2589213" y="1094014"/>
            <a:ext cx="8915399" cy="2008415"/>
          </a:xfrm>
        </p:spPr>
        <p:txBody>
          <a:bodyPr/>
          <a:lstStyle/>
          <a:p>
            <a:r>
              <a:rPr lang="en-AU" b="1" dirty="0"/>
              <a:t>The Books of Moses </a:t>
            </a:r>
            <a:br>
              <a:rPr lang="en-AU" b="1" dirty="0"/>
            </a:br>
            <a:r>
              <a:rPr lang="en-AU" b="1" dirty="0"/>
              <a:t>– Fact or Fiction?</a:t>
            </a:r>
            <a:endParaRPr lang="en-AU" dirty="0"/>
          </a:p>
        </p:txBody>
      </p:sp>
      <p:sp>
        <p:nvSpPr>
          <p:cNvPr id="3" name="Subtitle 2">
            <a:extLst>
              <a:ext uri="{FF2B5EF4-FFF2-40B4-BE49-F238E27FC236}">
                <a16:creationId xmlns:a16="http://schemas.microsoft.com/office/drawing/2014/main" id="{090B9F6D-C8CA-481A-9AC2-BBCFE4A32130}"/>
              </a:ext>
            </a:extLst>
          </p:cNvPr>
          <p:cNvSpPr>
            <a:spLocks noGrp="1"/>
          </p:cNvSpPr>
          <p:nvPr>
            <p:ph type="subTitle" idx="1"/>
          </p:nvPr>
        </p:nvSpPr>
        <p:spPr>
          <a:xfrm>
            <a:off x="2589213" y="3755573"/>
            <a:ext cx="8915399" cy="2612570"/>
          </a:xfrm>
        </p:spPr>
        <p:txBody>
          <a:bodyPr>
            <a:noAutofit/>
          </a:bodyPr>
          <a:lstStyle/>
          <a:p>
            <a:r>
              <a:rPr lang="en-AU" sz="3600" b="1" dirty="0"/>
              <a:t>Today’s Topic:</a:t>
            </a:r>
          </a:p>
          <a:p>
            <a:r>
              <a:rPr lang="en-AU" sz="3600" b="1" dirty="0"/>
              <a:t>The Origin of Earth and Our Universe: Intelligent Design or a Big Bang?</a:t>
            </a:r>
            <a:endParaRPr lang="en-AU" sz="3600" dirty="0"/>
          </a:p>
        </p:txBody>
      </p:sp>
    </p:spTree>
    <p:extLst>
      <p:ext uri="{BB962C8B-B14F-4D97-AF65-F5344CB8AC3E}">
        <p14:creationId xmlns:p14="http://schemas.microsoft.com/office/powerpoint/2010/main" val="2079177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9212-C41A-4DAA-855C-C60FB9BD4E1C}"/>
              </a:ext>
            </a:extLst>
          </p:cNvPr>
          <p:cNvSpPr>
            <a:spLocks noGrp="1"/>
          </p:cNvSpPr>
          <p:nvPr>
            <p:ph type="title"/>
          </p:nvPr>
        </p:nvSpPr>
        <p:spPr/>
        <p:txBody>
          <a:bodyPr/>
          <a:lstStyle/>
          <a:p>
            <a:r>
              <a:rPr lang="en-AU" b="1" dirty="0"/>
              <a:t>Special Creation</a:t>
            </a:r>
          </a:p>
        </p:txBody>
      </p:sp>
      <p:sp>
        <p:nvSpPr>
          <p:cNvPr id="3" name="Content Placeholder 2">
            <a:extLst>
              <a:ext uri="{FF2B5EF4-FFF2-40B4-BE49-F238E27FC236}">
                <a16:creationId xmlns:a16="http://schemas.microsoft.com/office/drawing/2014/main" id="{CC7406D6-8A48-42AE-A6ED-4F3B22EE030E}"/>
              </a:ext>
            </a:extLst>
          </p:cNvPr>
          <p:cNvSpPr>
            <a:spLocks noGrp="1"/>
          </p:cNvSpPr>
          <p:nvPr>
            <p:ph idx="1"/>
          </p:nvPr>
        </p:nvSpPr>
        <p:spPr/>
        <p:txBody>
          <a:bodyPr>
            <a:normAutofit/>
          </a:bodyPr>
          <a:lstStyle/>
          <a:p>
            <a:r>
              <a:rPr lang="en-AU" sz="3600" b="1" dirty="0"/>
              <a:t>Genesis 1:1  In the beginning God created the heavens and the earth.</a:t>
            </a:r>
          </a:p>
          <a:p>
            <a:pPr lvl="1"/>
            <a:r>
              <a:rPr lang="en-AU" sz="3200" b="1" dirty="0"/>
              <a:t>No Physical Universe</a:t>
            </a:r>
          </a:p>
          <a:p>
            <a:pPr lvl="1"/>
            <a:r>
              <a:rPr lang="en-AU" sz="3200" b="1" dirty="0"/>
              <a:t>Then Space Created</a:t>
            </a:r>
          </a:p>
          <a:p>
            <a:pPr lvl="1"/>
            <a:r>
              <a:rPr lang="en-AU" sz="3200" b="1" dirty="0"/>
              <a:t>Next, Earth Created</a:t>
            </a:r>
            <a:endParaRPr lang="en-AU" sz="3200" dirty="0"/>
          </a:p>
        </p:txBody>
      </p:sp>
    </p:spTree>
    <p:extLst>
      <p:ext uri="{BB962C8B-B14F-4D97-AF65-F5344CB8AC3E}">
        <p14:creationId xmlns:p14="http://schemas.microsoft.com/office/powerpoint/2010/main" val="4065766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EFD5-A534-466B-A032-9CD9FC7D0813}"/>
              </a:ext>
            </a:extLst>
          </p:cNvPr>
          <p:cNvSpPr>
            <a:spLocks noGrp="1"/>
          </p:cNvSpPr>
          <p:nvPr>
            <p:ph type="title"/>
          </p:nvPr>
        </p:nvSpPr>
        <p:spPr/>
        <p:txBody>
          <a:bodyPr/>
          <a:lstStyle/>
          <a:p>
            <a:r>
              <a:rPr lang="en-AU" b="1" dirty="0"/>
              <a:t>Special Creation</a:t>
            </a:r>
          </a:p>
        </p:txBody>
      </p:sp>
      <p:sp>
        <p:nvSpPr>
          <p:cNvPr id="3" name="Content Placeholder 2">
            <a:extLst>
              <a:ext uri="{FF2B5EF4-FFF2-40B4-BE49-F238E27FC236}">
                <a16:creationId xmlns:a16="http://schemas.microsoft.com/office/drawing/2014/main" id="{EDB3D62D-685E-44C4-8143-FAA4A4DF81D8}"/>
              </a:ext>
            </a:extLst>
          </p:cNvPr>
          <p:cNvSpPr>
            <a:spLocks noGrp="1"/>
          </p:cNvSpPr>
          <p:nvPr>
            <p:ph idx="1"/>
          </p:nvPr>
        </p:nvSpPr>
        <p:spPr>
          <a:xfrm>
            <a:off x="2589212" y="1469571"/>
            <a:ext cx="8915400" cy="5078186"/>
          </a:xfrm>
        </p:spPr>
        <p:txBody>
          <a:bodyPr/>
          <a:lstStyle/>
          <a:p>
            <a:r>
              <a:rPr lang="en-AU" sz="2800" b="1" dirty="0"/>
              <a:t>Gen 1:2  And the earth was formless and empty, and darkness </a:t>
            </a:r>
            <a:r>
              <a:rPr lang="en-AU" sz="2800" b="1" i="1" dirty="0"/>
              <a:t>was</a:t>
            </a:r>
            <a:r>
              <a:rPr lang="en-AU" sz="2800" b="1" dirty="0"/>
              <a:t> on the face of the deep. And the Spirit of God hovered on the face of the waters.</a:t>
            </a:r>
          </a:p>
          <a:p>
            <a:pPr lvl="1"/>
            <a:r>
              <a:rPr lang="en-AU" sz="2400" b="1" dirty="0"/>
              <a:t>Not created teaming with life.</a:t>
            </a:r>
          </a:p>
          <a:p>
            <a:pPr lvl="1"/>
            <a:r>
              <a:rPr lang="en-AU" sz="2400" b="1" dirty="0"/>
              <a:t>Surface completely smooth</a:t>
            </a:r>
          </a:p>
          <a:p>
            <a:pPr lvl="1"/>
            <a:r>
              <a:rPr lang="en-AU" sz="2400" b="1" dirty="0"/>
              <a:t>And covered with water</a:t>
            </a:r>
          </a:p>
          <a:p>
            <a:pPr lvl="1"/>
            <a:r>
              <a:rPr lang="en-AU" sz="2400" b="1" dirty="0"/>
              <a:t>And God’s Spirit was involved.</a:t>
            </a:r>
            <a:endParaRPr lang="en-AU" sz="2400" dirty="0"/>
          </a:p>
        </p:txBody>
      </p:sp>
    </p:spTree>
    <p:extLst>
      <p:ext uri="{BB962C8B-B14F-4D97-AF65-F5344CB8AC3E}">
        <p14:creationId xmlns:p14="http://schemas.microsoft.com/office/powerpoint/2010/main" val="261979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80F4-DA55-48F3-B836-009ABD39DCB9}"/>
              </a:ext>
            </a:extLst>
          </p:cNvPr>
          <p:cNvSpPr>
            <a:spLocks noGrp="1"/>
          </p:cNvSpPr>
          <p:nvPr>
            <p:ph type="title"/>
          </p:nvPr>
        </p:nvSpPr>
        <p:spPr>
          <a:xfrm>
            <a:off x="2592925" y="424543"/>
            <a:ext cx="8911687" cy="767443"/>
          </a:xfrm>
        </p:spPr>
        <p:txBody>
          <a:bodyPr/>
          <a:lstStyle/>
          <a:p>
            <a:r>
              <a:rPr lang="en-AU" b="1" dirty="0"/>
              <a:t>Special Creation</a:t>
            </a:r>
          </a:p>
        </p:txBody>
      </p:sp>
      <p:sp>
        <p:nvSpPr>
          <p:cNvPr id="3" name="Content Placeholder 2">
            <a:extLst>
              <a:ext uri="{FF2B5EF4-FFF2-40B4-BE49-F238E27FC236}">
                <a16:creationId xmlns:a16="http://schemas.microsoft.com/office/drawing/2014/main" id="{1D808E37-C682-4861-872D-A9A1A2C430BC}"/>
              </a:ext>
            </a:extLst>
          </p:cNvPr>
          <p:cNvSpPr>
            <a:spLocks noGrp="1"/>
          </p:cNvSpPr>
          <p:nvPr>
            <p:ph idx="1"/>
          </p:nvPr>
        </p:nvSpPr>
        <p:spPr>
          <a:xfrm>
            <a:off x="2589212" y="1322613"/>
            <a:ext cx="8915400" cy="5290457"/>
          </a:xfrm>
        </p:spPr>
        <p:txBody>
          <a:bodyPr/>
          <a:lstStyle/>
          <a:p>
            <a:r>
              <a:rPr lang="en-AU" sz="2400" b="1" dirty="0"/>
              <a:t>Gen 1:3  And God said, “Let there be light.”  And there was light.</a:t>
            </a:r>
          </a:p>
          <a:p>
            <a:r>
              <a:rPr lang="en-AU" sz="2400" b="1" dirty="0"/>
              <a:t>Gen 1:4  And God saw the light, that </a:t>
            </a:r>
            <a:r>
              <a:rPr lang="en-AU" sz="2400" b="1" i="1" dirty="0"/>
              <a:t>it was</a:t>
            </a:r>
            <a:r>
              <a:rPr lang="en-AU" sz="2400" b="1" dirty="0"/>
              <a:t> good: and God divided the light from the darkness.</a:t>
            </a:r>
          </a:p>
          <a:p>
            <a:r>
              <a:rPr lang="en-AU" sz="2400" b="1" dirty="0"/>
              <a:t>Gen 1:5  And God called the light Day, and the darkness he called Night.  And there was evening and there was morning: Day One.</a:t>
            </a:r>
          </a:p>
          <a:p>
            <a:pPr lvl="1"/>
            <a:r>
              <a:rPr lang="en-AU" sz="2000" b="1" dirty="0"/>
              <a:t>What, or Who, was the Light?</a:t>
            </a:r>
          </a:p>
          <a:p>
            <a:pPr lvl="1"/>
            <a:r>
              <a:rPr lang="en-AU" sz="2000" b="1" dirty="0"/>
              <a:t>Separation of light shows the Earth was a sphere</a:t>
            </a:r>
          </a:p>
          <a:p>
            <a:pPr lvl="1"/>
            <a:r>
              <a:rPr lang="en-AU" sz="2000" b="1" dirty="0"/>
              <a:t>Evening and Morning indicates Earth was rotating.</a:t>
            </a:r>
            <a:endParaRPr lang="en-AU" sz="2000" dirty="0"/>
          </a:p>
        </p:txBody>
      </p:sp>
    </p:spTree>
    <p:extLst>
      <p:ext uri="{BB962C8B-B14F-4D97-AF65-F5344CB8AC3E}">
        <p14:creationId xmlns:p14="http://schemas.microsoft.com/office/powerpoint/2010/main" val="219042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755ECF5F-0661-4200-849B-75E641E9846D}"/>
              </a:ext>
            </a:extLst>
          </p:cNvPr>
          <p:cNvPicPr>
            <a:picLocks noGrp="1" noChangeAspect="1"/>
          </p:cNvPicPr>
          <p:nvPr>
            <p:ph idx="1"/>
          </p:nvPr>
        </p:nvPicPr>
        <p:blipFill>
          <a:blip r:embed="rId2"/>
          <a:stretch>
            <a:fillRect/>
          </a:stretch>
        </p:blipFill>
        <p:spPr>
          <a:xfrm>
            <a:off x="1332411" y="27631"/>
            <a:ext cx="9770022" cy="6830369"/>
          </a:xfrm>
        </p:spPr>
      </p:pic>
      <p:sp>
        <p:nvSpPr>
          <p:cNvPr id="2" name="Title 1">
            <a:extLst>
              <a:ext uri="{FF2B5EF4-FFF2-40B4-BE49-F238E27FC236}">
                <a16:creationId xmlns:a16="http://schemas.microsoft.com/office/drawing/2014/main" id="{C2B8CD5D-543F-4D2A-B397-BB14C788741C}"/>
              </a:ext>
            </a:extLst>
          </p:cNvPr>
          <p:cNvSpPr>
            <a:spLocks noGrp="1"/>
          </p:cNvSpPr>
          <p:nvPr>
            <p:ph type="title"/>
          </p:nvPr>
        </p:nvSpPr>
        <p:spPr>
          <a:xfrm>
            <a:off x="2743200" y="156754"/>
            <a:ext cx="8761412" cy="1748246"/>
          </a:xfrm>
        </p:spPr>
        <p:txBody>
          <a:bodyPr/>
          <a:lstStyle/>
          <a:p>
            <a:r>
              <a:rPr lang="en-AU" dirty="0">
                <a:solidFill>
                  <a:schemeClr val="bg1"/>
                </a:solidFill>
              </a:rPr>
              <a:t>Early Earth- Only Ocean Seen</a:t>
            </a:r>
          </a:p>
        </p:txBody>
      </p:sp>
    </p:spTree>
    <p:extLst>
      <p:ext uri="{BB962C8B-B14F-4D97-AF65-F5344CB8AC3E}">
        <p14:creationId xmlns:p14="http://schemas.microsoft.com/office/powerpoint/2010/main" val="331337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5EA4-850D-4887-8C53-CCD912FF8E2D}"/>
              </a:ext>
            </a:extLst>
          </p:cNvPr>
          <p:cNvSpPr>
            <a:spLocks noGrp="1"/>
          </p:cNvSpPr>
          <p:nvPr>
            <p:ph type="title"/>
          </p:nvPr>
        </p:nvSpPr>
        <p:spPr>
          <a:xfrm>
            <a:off x="2592925" y="473530"/>
            <a:ext cx="8911687" cy="685800"/>
          </a:xfrm>
        </p:spPr>
        <p:txBody>
          <a:bodyPr/>
          <a:lstStyle/>
          <a:p>
            <a:r>
              <a:rPr lang="en-AU" b="1" dirty="0"/>
              <a:t>Special Creation</a:t>
            </a:r>
          </a:p>
        </p:txBody>
      </p:sp>
      <p:sp>
        <p:nvSpPr>
          <p:cNvPr id="3" name="Content Placeholder 2">
            <a:extLst>
              <a:ext uri="{FF2B5EF4-FFF2-40B4-BE49-F238E27FC236}">
                <a16:creationId xmlns:a16="http://schemas.microsoft.com/office/drawing/2014/main" id="{55861421-181F-49A8-BAAD-530DAA6A5D59}"/>
              </a:ext>
            </a:extLst>
          </p:cNvPr>
          <p:cNvSpPr>
            <a:spLocks noGrp="1"/>
          </p:cNvSpPr>
          <p:nvPr>
            <p:ph idx="1"/>
          </p:nvPr>
        </p:nvSpPr>
        <p:spPr>
          <a:xfrm>
            <a:off x="2589212" y="1322613"/>
            <a:ext cx="8915400" cy="5323115"/>
          </a:xfrm>
        </p:spPr>
        <p:txBody>
          <a:bodyPr/>
          <a:lstStyle/>
          <a:p>
            <a:r>
              <a:rPr lang="en-AU" sz="2400" b="1" dirty="0"/>
              <a:t>Gen 1:6  And God said, “Let there be an expanse in the midst of the waters, and let it divide the waters from the waters.”</a:t>
            </a:r>
          </a:p>
          <a:p>
            <a:r>
              <a:rPr lang="en-AU" sz="2400" b="1" dirty="0"/>
              <a:t>Gen 1:7  And God made the expanse, and divided the waters which </a:t>
            </a:r>
            <a:r>
              <a:rPr lang="en-AU" sz="2400" b="1" i="1" dirty="0"/>
              <a:t>were </a:t>
            </a:r>
            <a:r>
              <a:rPr lang="en-AU" sz="2400" b="1" dirty="0"/>
              <a:t>under the expanse from the waters which </a:t>
            </a:r>
            <a:r>
              <a:rPr lang="en-AU" sz="2400" b="1" i="1" dirty="0"/>
              <a:t>were </a:t>
            </a:r>
            <a:r>
              <a:rPr lang="en-AU" sz="2400" b="1" dirty="0"/>
              <a:t>above the expanse.  And it was so.</a:t>
            </a:r>
          </a:p>
          <a:p>
            <a:pPr lvl="1"/>
            <a:r>
              <a:rPr lang="en-AU" sz="2400" dirty="0"/>
              <a:t>Expanse is translated from </a:t>
            </a:r>
            <a:r>
              <a:rPr lang="en-AU" sz="2400" i="1" dirty="0" err="1"/>
              <a:t>Raqiya</a:t>
            </a:r>
            <a:r>
              <a:rPr lang="en-AU" sz="2400" dirty="0"/>
              <a:t>,</a:t>
            </a:r>
          </a:p>
          <a:p>
            <a:pPr lvl="1"/>
            <a:r>
              <a:rPr lang="en-AU" sz="2400" dirty="0"/>
              <a:t>Expanse used to divide the waters</a:t>
            </a:r>
          </a:p>
          <a:p>
            <a:pPr lvl="2"/>
            <a:r>
              <a:rPr lang="en-AU" sz="2400" dirty="0"/>
              <a:t>Some waters above, some below</a:t>
            </a:r>
          </a:p>
          <a:p>
            <a:pPr lvl="2"/>
            <a:r>
              <a:rPr lang="en-AU" sz="2400" dirty="0"/>
              <a:t>Not Vapour Canopy</a:t>
            </a:r>
          </a:p>
          <a:p>
            <a:pPr lvl="2"/>
            <a:endParaRPr lang="en-AU" dirty="0"/>
          </a:p>
          <a:p>
            <a:pPr lvl="2"/>
            <a:endParaRPr lang="en-AU" dirty="0"/>
          </a:p>
          <a:p>
            <a:pPr lvl="2"/>
            <a:endParaRPr lang="en-AU" dirty="0"/>
          </a:p>
          <a:p>
            <a:pPr lvl="2"/>
            <a:endParaRPr lang="en-AU" dirty="0"/>
          </a:p>
        </p:txBody>
      </p:sp>
    </p:spTree>
    <p:extLst>
      <p:ext uri="{BB962C8B-B14F-4D97-AF65-F5344CB8AC3E}">
        <p14:creationId xmlns:p14="http://schemas.microsoft.com/office/powerpoint/2010/main" val="403649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DD57-5A99-42AF-80D5-1FFFB00369A7}"/>
              </a:ext>
            </a:extLst>
          </p:cNvPr>
          <p:cNvSpPr>
            <a:spLocks noGrp="1"/>
          </p:cNvSpPr>
          <p:nvPr>
            <p:ph type="title"/>
          </p:nvPr>
        </p:nvSpPr>
        <p:spPr>
          <a:xfrm>
            <a:off x="2592925" y="457200"/>
            <a:ext cx="8911687" cy="930729"/>
          </a:xfrm>
        </p:spPr>
        <p:txBody>
          <a:bodyPr/>
          <a:lstStyle/>
          <a:p>
            <a:r>
              <a:rPr lang="en-AU" b="1" dirty="0"/>
              <a:t>Special Creation</a:t>
            </a:r>
          </a:p>
        </p:txBody>
      </p:sp>
      <p:sp>
        <p:nvSpPr>
          <p:cNvPr id="3" name="Content Placeholder 2">
            <a:extLst>
              <a:ext uri="{FF2B5EF4-FFF2-40B4-BE49-F238E27FC236}">
                <a16:creationId xmlns:a16="http://schemas.microsoft.com/office/drawing/2014/main" id="{E8FC1268-68AF-4E02-9B1F-C76A4307E9E2}"/>
              </a:ext>
            </a:extLst>
          </p:cNvPr>
          <p:cNvSpPr>
            <a:spLocks noGrp="1"/>
          </p:cNvSpPr>
          <p:nvPr>
            <p:ph idx="1"/>
          </p:nvPr>
        </p:nvSpPr>
        <p:spPr>
          <a:xfrm>
            <a:off x="2589212" y="1387929"/>
            <a:ext cx="8915400" cy="5192485"/>
          </a:xfrm>
        </p:spPr>
        <p:txBody>
          <a:bodyPr>
            <a:normAutofit/>
          </a:bodyPr>
          <a:lstStyle/>
          <a:p>
            <a:r>
              <a:rPr lang="en-AU" sz="3200" dirty="0"/>
              <a:t>The </a:t>
            </a:r>
            <a:r>
              <a:rPr lang="en-AU" sz="3200" dirty="0" err="1"/>
              <a:t>Hydroplate</a:t>
            </a:r>
            <a:r>
              <a:rPr lang="en-AU" sz="3200" dirty="0"/>
              <a:t> Theory (HPT)</a:t>
            </a:r>
          </a:p>
          <a:p>
            <a:r>
              <a:rPr lang="de-DE" sz="3200" dirty="0"/>
              <a:t>Walt Brown (</a:t>
            </a:r>
            <a:r>
              <a:rPr lang="de-DE" sz="3200" dirty="0">
                <a:hlinkClick r:id="rId2"/>
              </a:rPr>
              <a:t>www.creationscience.com</a:t>
            </a:r>
            <a:r>
              <a:rPr lang="de-DE" sz="3200" dirty="0"/>
              <a:t>)</a:t>
            </a:r>
          </a:p>
          <a:p>
            <a:r>
              <a:rPr lang="de-DE" sz="3200" dirty="0"/>
              <a:t>Granite Crust created in the waters</a:t>
            </a:r>
          </a:p>
          <a:p>
            <a:r>
              <a:rPr lang="en-AU" sz="3200" dirty="0"/>
              <a:t>Rabbi Eliezer ben Hyrcanus (A.D. 80–118) said “</a:t>
            </a:r>
            <a:r>
              <a:rPr lang="en-AU" sz="3200" i="1" dirty="0"/>
              <a:t>the earth is spread upon the water just like a ship which floats in the midst of the sea.</a:t>
            </a:r>
            <a:r>
              <a:rPr lang="en-AU" sz="3200" dirty="0"/>
              <a:t>”</a:t>
            </a:r>
          </a:p>
          <a:p>
            <a:r>
              <a:rPr lang="en-AU" sz="3200" dirty="0"/>
              <a:t>Spirit of God Still Hovering…</a:t>
            </a:r>
          </a:p>
        </p:txBody>
      </p:sp>
    </p:spTree>
    <p:extLst>
      <p:ext uri="{BB962C8B-B14F-4D97-AF65-F5344CB8AC3E}">
        <p14:creationId xmlns:p14="http://schemas.microsoft.com/office/powerpoint/2010/main" val="4195696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4B45-DF25-4C7F-A69C-4F79F39D719A}"/>
              </a:ext>
            </a:extLst>
          </p:cNvPr>
          <p:cNvSpPr>
            <a:spLocks noGrp="1"/>
          </p:cNvSpPr>
          <p:nvPr>
            <p:ph type="title"/>
          </p:nvPr>
        </p:nvSpPr>
        <p:spPr>
          <a:xfrm>
            <a:off x="2592925" y="624110"/>
            <a:ext cx="8911687" cy="845461"/>
          </a:xfrm>
        </p:spPr>
        <p:txBody>
          <a:bodyPr/>
          <a:lstStyle/>
          <a:p>
            <a:r>
              <a:rPr lang="en-AU" b="1" dirty="0"/>
              <a:t>Special Creation</a:t>
            </a:r>
          </a:p>
        </p:txBody>
      </p:sp>
      <p:sp>
        <p:nvSpPr>
          <p:cNvPr id="3" name="Content Placeholder 2">
            <a:extLst>
              <a:ext uri="{FF2B5EF4-FFF2-40B4-BE49-F238E27FC236}">
                <a16:creationId xmlns:a16="http://schemas.microsoft.com/office/drawing/2014/main" id="{266FE638-B6F2-4EC6-8555-CF4556DFD1C9}"/>
              </a:ext>
            </a:extLst>
          </p:cNvPr>
          <p:cNvSpPr>
            <a:spLocks noGrp="1"/>
          </p:cNvSpPr>
          <p:nvPr>
            <p:ph idx="1"/>
          </p:nvPr>
        </p:nvSpPr>
        <p:spPr>
          <a:xfrm>
            <a:off x="2589212" y="1469571"/>
            <a:ext cx="8915400" cy="5078186"/>
          </a:xfrm>
        </p:spPr>
        <p:txBody>
          <a:bodyPr/>
          <a:lstStyle/>
          <a:p>
            <a:r>
              <a:rPr lang="en-AU" sz="2800" b="1" dirty="0"/>
              <a:t>Gen 1:8  And God called the expanse Heaven.  And there was evening and there was morning: Second day.</a:t>
            </a:r>
          </a:p>
          <a:p>
            <a:r>
              <a:rPr lang="en-AU" sz="2400" b="1" dirty="0"/>
              <a:t>Could the Earth’s Crust be called Heaven?</a:t>
            </a:r>
          </a:p>
          <a:p>
            <a:pPr lvl="1"/>
            <a:r>
              <a:rPr lang="en-AU" sz="2400" b="1" dirty="0"/>
              <a:t>God walked on Earth with Adam and Eve</a:t>
            </a:r>
          </a:p>
          <a:p>
            <a:pPr lvl="1"/>
            <a:r>
              <a:rPr lang="en-AU" sz="2400" b="1" dirty="0"/>
              <a:t>Earth will become God’s Throne (Rev 21:1-7)</a:t>
            </a:r>
          </a:p>
          <a:p>
            <a:pPr lvl="1"/>
            <a:endParaRPr lang="en-AU" dirty="0"/>
          </a:p>
        </p:txBody>
      </p:sp>
    </p:spTree>
    <p:extLst>
      <p:ext uri="{BB962C8B-B14F-4D97-AF65-F5344CB8AC3E}">
        <p14:creationId xmlns:p14="http://schemas.microsoft.com/office/powerpoint/2010/main" val="2772158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E6A0-BB5C-4010-A907-462B5F14DF68}"/>
              </a:ext>
            </a:extLst>
          </p:cNvPr>
          <p:cNvSpPr>
            <a:spLocks noGrp="1"/>
          </p:cNvSpPr>
          <p:nvPr>
            <p:ph type="title"/>
          </p:nvPr>
        </p:nvSpPr>
        <p:spPr>
          <a:xfrm>
            <a:off x="2592925" y="473529"/>
            <a:ext cx="8911687" cy="718457"/>
          </a:xfrm>
        </p:spPr>
        <p:txBody>
          <a:bodyPr/>
          <a:lstStyle/>
          <a:p>
            <a:r>
              <a:rPr lang="en-AU" b="1" dirty="0"/>
              <a:t>Special Creation</a:t>
            </a:r>
          </a:p>
        </p:txBody>
      </p:sp>
      <p:sp>
        <p:nvSpPr>
          <p:cNvPr id="3" name="Content Placeholder 2">
            <a:extLst>
              <a:ext uri="{FF2B5EF4-FFF2-40B4-BE49-F238E27FC236}">
                <a16:creationId xmlns:a16="http://schemas.microsoft.com/office/drawing/2014/main" id="{C580AA70-C4E4-4F45-ACA9-19677B125AA5}"/>
              </a:ext>
            </a:extLst>
          </p:cNvPr>
          <p:cNvSpPr>
            <a:spLocks noGrp="1"/>
          </p:cNvSpPr>
          <p:nvPr>
            <p:ph idx="1"/>
          </p:nvPr>
        </p:nvSpPr>
        <p:spPr>
          <a:xfrm>
            <a:off x="2220686" y="1404257"/>
            <a:ext cx="9503228" cy="5274129"/>
          </a:xfrm>
        </p:spPr>
        <p:txBody>
          <a:bodyPr/>
          <a:lstStyle/>
          <a:p>
            <a:r>
              <a:rPr lang="en-AU" sz="2000" b="1" dirty="0"/>
              <a:t>Gen 1:9  And God said, “Let the waters under the heavens be collected into one region, and let the dry land be seen.”  And it was so.</a:t>
            </a:r>
          </a:p>
          <a:p>
            <a:r>
              <a:rPr lang="en-AU" sz="2000" b="1" dirty="0"/>
              <a:t>Gen 1:10  And God called the dry land Earth and the collection of the waters He called Seas, and God saw that </a:t>
            </a:r>
            <a:r>
              <a:rPr lang="en-AU" sz="2000" b="1" i="1" dirty="0"/>
              <a:t>it was</a:t>
            </a:r>
            <a:r>
              <a:rPr lang="en-AU" sz="2000" b="1" dirty="0"/>
              <a:t> good.</a:t>
            </a:r>
          </a:p>
          <a:p>
            <a:pPr lvl="1"/>
            <a:r>
              <a:rPr lang="en-AU" sz="2000" b="1" dirty="0"/>
              <a:t>Waters under heavens collected together</a:t>
            </a:r>
          </a:p>
          <a:p>
            <a:pPr lvl="1"/>
            <a:r>
              <a:rPr lang="en-AU" sz="2000" b="1" dirty="0"/>
              <a:t>But called Seas</a:t>
            </a:r>
          </a:p>
          <a:p>
            <a:pPr lvl="1"/>
            <a:r>
              <a:rPr lang="en-AU" sz="2000" b="1" dirty="0"/>
              <a:t>Referring to waters above and below crust.</a:t>
            </a:r>
          </a:p>
          <a:p>
            <a:pPr lvl="1"/>
            <a:r>
              <a:rPr lang="en-AU" sz="2000" dirty="0"/>
              <a:t>Rabbi Eliezer ben Hyrcanus also had this to say:  “</a:t>
            </a:r>
            <a:r>
              <a:rPr lang="en-AU" sz="2000" i="1" dirty="0"/>
              <a:t>Until the third day of creation, the earth was level as a plain and water covered the whole earth.  When God said [Genesis 1:9], "Let the waters below the heavens be gathered," the mountains and hills arose and other parts became depressions.  The waters filled these depressions and they were called seas.</a:t>
            </a:r>
            <a:r>
              <a:rPr lang="en-AU" sz="2000" dirty="0"/>
              <a:t>”</a:t>
            </a:r>
          </a:p>
        </p:txBody>
      </p:sp>
    </p:spTree>
    <p:extLst>
      <p:ext uri="{BB962C8B-B14F-4D97-AF65-F5344CB8AC3E}">
        <p14:creationId xmlns:p14="http://schemas.microsoft.com/office/powerpoint/2010/main" val="396313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928D-C75A-4078-810B-7FB46D3393A5}"/>
              </a:ext>
            </a:extLst>
          </p:cNvPr>
          <p:cNvSpPr>
            <a:spLocks noGrp="1"/>
          </p:cNvSpPr>
          <p:nvPr>
            <p:ph type="title"/>
          </p:nvPr>
        </p:nvSpPr>
        <p:spPr>
          <a:xfrm>
            <a:off x="2592925" y="375557"/>
            <a:ext cx="8911687" cy="800781"/>
          </a:xfrm>
        </p:spPr>
        <p:txBody>
          <a:bodyPr/>
          <a:lstStyle/>
          <a:p>
            <a:r>
              <a:rPr lang="en-AU" b="1" dirty="0"/>
              <a:t>Special Creation –Preflood Crust</a:t>
            </a:r>
          </a:p>
        </p:txBody>
      </p:sp>
      <p:pic>
        <p:nvPicPr>
          <p:cNvPr id="5" name="Content Placeholder 4">
            <a:extLst>
              <a:ext uri="{FF2B5EF4-FFF2-40B4-BE49-F238E27FC236}">
                <a16:creationId xmlns:a16="http://schemas.microsoft.com/office/drawing/2014/main" id="{F4CA8D9C-5968-4B35-B2E4-B0DCF204FD40}"/>
              </a:ext>
            </a:extLst>
          </p:cNvPr>
          <p:cNvPicPr>
            <a:picLocks noGrp="1" noChangeAspect="1"/>
          </p:cNvPicPr>
          <p:nvPr>
            <p:ph idx="1"/>
          </p:nvPr>
        </p:nvPicPr>
        <p:blipFill>
          <a:blip r:embed="rId2"/>
          <a:stretch>
            <a:fillRect/>
          </a:stretch>
        </p:blipFill>
        <p:spPr>
          <a:xfrm>
            <a:off x="3226396" y="1176338"/>
            <a:ext cx="7460058" cy="5551487"/>
          </a:xfrm>
        </p:spPr>
      </p:pic>
    </p:spTree>
    <p:extLst>
      <p:ext uri="{BB962C8B-B14F-4D97-AF65-F5344CB8AC3E}">
        <p14:creationId xmlns:p14="http://schemas.microsoft.com/office/powerpoint/2010/main" val="2512202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96A-61F5-48E6-AC0C-E1C87F152EF6}"/>
              </a:ext>
            </a:extLst>
          </p:cNvPr>
          <p:cNvSpPr>
            <a:spLocks noGrp="1"/>
          </p:cNvSpPr>
          <p:nvPr>
            <p:ph type="title"/>
          </p:nvPr>
        </p:nvSpPr>
        <p:spPr>
          <a:xfrm>
            <a:off x="2592925" y="424543"/>
            <a:ext cx="8911687" cy="653143"/>
          </a:xfrm>
        </p:spPr>
        <p:txBody>
          <a:bodyPr/>
          <a:lstStyle/>
          <a:p>
            <a:r>
              <a:rPr lang="en-AU" b="1" dirty="0"/>
              <a:t>Special Creation</a:t>
            </a:r>
          </a:p>
        </p:txBody>
      </p:sp>
      <p:sp>
        <p:nvSpPr>
          <p:cNvPr id="3" name="Content Placeholder 2">
            <a:extLst>
              <a:ext uri="{FF2B5EF4-FFF2-40B4-BE49-F238E27FC236}">
                <a16:creationId xmlns:a16="http://schemas.microsoft.com/office/drawing/2014/main" id="{5759C4B3-7C33-400F-A33C-4ACBEF242B7E}"/>
              </a:ext>
            </a:extLst>
          </p:cNvPr>
          <p:cNvSpPr>
            <a:spLocks noGrp="1"/>
          </p:cNvSpPr>
          <p:nvPr>
            <p:ph idx="1"/>
          </p:nvPr>
        </p:nvSpPr>
        <p:spPr>
          <a:xfrm>
            <a:off x="1534887" y="1273628"/>
            <a:ext cx="10140042" cy="5584371"/>
          </a:xfrm>
        </p:spPr>
        <p:txBody>
          <a:bodyPr>
            <a:normAutofit/>
          </a:bodyPr>
          <a:lstStyle/>
          <a:p>
            <a:r>
              <a:rPr lang="en-AU" sz="2000" dirty="0"/>
              <a:t>Why was Earth so Special to God?</a:t>
            </a:r>
          </a:p>
          <a:p>
            <a:r>
              <a:rPr lang="en-AU" sz="2000" dirty="0"/>
              <a:t>Col 1:15-17 indicate that Jehovah God created Earth for His Son.</a:t>
            </a:r>
          </a:p>
          <a:p>
            <a:pPr lvl="1"/>
            <a:r>
              <a:rPr lang="en-AU" sz="2000" dirty="0"/>
              <a:t>Col 1:15  He is the image of the invisible God, the firstborn over all creation.</a:t>
            </a:r>
          </a:p>
          <a:p>
            <a:pPr lvl="1"/>
            <a:r>
              <a:rPr lang="en-AU" sz="2000" dirty="0"/>
              <a:t>Col 1:16  For by Him all things were created that are in heaven and that are on earth, visible and invisible, whether thrones or dominions or principalities or powers.  All things were created through Him and for Him.</a:t>
            </a:r>
          </a:p>
          <a:p>
            <a:r>
              <a:rPr lang="en-AU" sz="2000" dirty="0"/>
              <a:t>Col 1:17  And He is before all things, and in Him all things consist.</a:t>
            </a:r>
          </a:p>
          <a:p>
            <a:r>
              <a:rPr lang="en-AU" sz="2000" dirty="0"/>
              <a:t>Rev 4:10-11 show that God also created it for His own pleasure.</a:t>
            </a:r>
          </a:p>
          <a:p>
            <a:pPr lvl="1"/>
            <a:r>
              <a:rPr lang="en-AU" sz="2000" dirty="0"/>
              <a:t>Rev 4:10  the twenty-four elders fall down before Him who sits on the throne and worship Him who lives forever and ever, and cast their crowns before the throne, saying:</a:t>
            </a:r>
          </a:p>
          <a:p>
            <a:pPr lvl="1"/>
            <a:r>
              <a:rPr lang="en-AU" sz="2000" dirty="0"/>
              <a:t>Rev 4:11  “You are worthy, our Lord and our God, to receive glory and honour and power; for You created all things, and for Your pleasure they exist and were created.”</a:t>
            </a:r>
          </a:p>
        </p:txBody>
      </p:sp>
    </p:spTree>
    <p:extLst>
      <p:ext uri="{BB962C8B-B14F-4D97-AF65-F5344CB8AC3E}">
        <p14:creationId xmlns:p14="http://schemas.microsoft.com/office/powerpoint/2010/main" val="141806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1C31-716F-44A7-B94B-FD43A194347C}"/>
              </a:ext>
            </a:extLst>
          </p:cNvPr>
          <p:cNvSpPr>
            <a:spLocks noGrp="1"/>
          </p:cNvSpPr>
          <p:nvPr>
            <p:ph type="ctrTitle"/>
          </p:nvPr>
        </p:nvSpPr>
        <p:spPr>
          <a:xfrm>
            <a:off x="2589213" y="209862"/>
            <a:ext cx="8915399" cy="1723869"/>
          </a:xfrm>
        </p:spPr>
        <p:txBody>
          <a:bodyPr>
            <a:normAutofit fontScale="90000"/>
          </a:bodyPr>
          <a:lstStyle/>
          <a:p>
            <a:r>
              <a:rPr lang="en-AU" b="1" dirty="0"/>
              <a:t>The Books of Moses </a:t>
            </a:r>
            <a:br>
              <a:rPr lang="en-AU" b="1" dirty="0"/>
            </a:br>
            <a:r>
              <a:rPr lang="en-AU" b="1" dirty="0"/>
              <a:t>– Fact or Fiction?</a:t>
            </a:r>
            <a:endParaRPr lang="en-AU" dirty="0"/>
          </a:p>
        </p:txBody>
      </p:sp>
      <p:sp>
        <p:nvSpPr>
          <p:cNvPr id="3" name="Subtitle 2">
            <a:extLst>
              <a:ext uri="{FF2B5EF4-FFF2-40B4-BE49-F238E27FC236}">
                <a16:creationId xmlns:a16="http://schemas.microsoft.com/office/drawing/2014/main" id="{090B9F6D-C8CA-481A-9AC2-BBCFE4A32130}"/>
              </a:ext>
            </a:extLst>
          </p:cNvPr>
          <p:cNvSpPr>
            <a:spLocks noGrp="1"/>
          </p:cNvSpPr>
          <p:nvPr>
            <p:ph type="subTitle" idx="1"/>
          </p:nvPr>
        </p:nvSpPr>
        <p:spPr>
          <a:xfrm>
            <a:off x="2589213" y="2083633"/>
            <a:ext cx="8915399" cy="4415138"/>
          </a:xfrm>
        </p:spPr>
        <p:txBody>
          <a:bodyPr>
            <a:noAutofit/>
          </a:bodyPr>
          <a:lstStyle/>
          <a:p>
            <a:r>
              <a:rPr lang="en-AU" sz="3600" b="1" dirty="0"/>
              <a:t>This series of presentations will look at some of the miracles in the Books of Moses, the first five books of the Bible.</a:t>
            </a:r>
          </a:p>
          <a:p>
            <a:r>
              <a:rPr lang="en-AU" sz="3600" b="1" dirty="0"/>
              <a:t>The miracles we will look at are Creation Week, covering both the creation of the physical universe and life, including mankind.</a:t>
            </a:r>
            <a:endParaRPr lang="en-AU" sz="3600" dirty="0"/>
          </a:p>
        </p:txBody>
      </p:sp>
    </p:spTree>
    <p:extLst>
      <p:ext uri="{BB962C8B-B14F-4D97-AF65-F5344CB8AC3E}">
        <p14:creationId xmlns:p14="http://schemas.microsoft.com/office/powerpoint/2010/main" val="3958887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5A04-7459-49BC-A735-7C306FA86191}"/>
              </a:ext>
            </a:extLst>
          </p:cNvPr>
          <p:cNvSpPr>
            <a:spLocks noGrp="1"/>
          </p:cNvSpPr>
          <p:nvPr>
            <p:ph type="title"/>
          </p:nvPr>
        </p:nvSpPr>
        <p:spPr>
          <a:xfrm>
            <a:off x="2592925" y="440872"/>
            <a:ext cx="8911687" cy="816428"/>
          </a:xfrm>
        </p:spPr>
        <p:txBody>
          <a:bodyPr/>
          <a:lstStyle/>
          <a:p>
            <a:r>
              <a:rPr lang="en-AU" b="1" dirty="0"/>
              <a:t>Special Creation</a:t>
            </a:r>
          </a:p>
        </p:txBody>
      </p:sp>
      <p:sp>
        <p:nvSpPr>
          <p:cNvPr id="3" name="Content Placeholder 2">
            <a:extLst>
              <a:ext uri="{FF2B5EF4-FFF2-40B4-BE49-F238E27FC236}">
                <a16:creationId xmlns:a16="http://schemas.microsoft.com/office/drawing/2014/main" id="{20560BD7-E771-49E3-83E8-D5AEAC2AEEF4}"/>
              </a:ext>
            </a:extLst>
          </p:cNvPr>
          <p:cNvSpPr>
            <a:spLocks noGrp="1"/>
          </p:cNvSpPr>
          <p:nvPr>
            <p:ph idx="1"/>
          </p:nvPr>
        </p:nvSpPr>
        <p:spPr>
          <a:xfrm>
            <a:off x="2589212" y="1257299"/>
            <a:ext cx="8915400" cy="5388429"/>
          </a:xfrm>
        </p:spPr>
        <p:txBody>
          <a:bodyPr>
            <a:noAutofit/>
          </a:bodyPr>
          <a:lstStyle/>
          <a:p>
            <a:r>
              <a:rPr lang="en-AU" sz="2200" b="1" dirty="0"/>
              <a:t>Gen 1:14  And God said, “Let there be lights in the expanse of the heavens to divide between the day and the night; and let them be for signs, and for appointed times, and for days, and years:</a:t>
            </a:r>
          </a:p>
          <a:p>
            <a:r>
              <a:rPr lang="en-AU" sz="2200" b="1" dirty="0"/>
              <a:t>Gen 1:15  “And let them be for lights in the expanse of the heavens to give light upon the earth.”  And it was so.</a:t>
            </a:r>
          </a:p>
          <a:p>
            <a:r>
              <a:rPr lang="en-AU" sz="2200" b="1" dirty="0"/>
              <a:t>Gen 1:16  And God made two great lights and the stars: the greater light for ruling the day, and the lesser light for ruling the night.</a:t>
            </a:r>
          </a:p>
          <a:p>
            <a:pPr lvl="1"/>
            <a:r>
              <a:rPr lang="en-AU" sz="2200" b="1" dirty="0"/>
              <a:t>Expanse of the heavens in plural</a:t>
            </a:r>
          </a:p>
          <a:p>
            <a:pPr lvl="1"/>
            <a:r>
              <a:rPr lang="en-AU" sz="2200" b="1" dirty="0"/>
              <a:t>Greater light- our Sun – not ordinary</a:t>
            </a:r>
          </a:p>
          <a:p>
            <a:pPr lvl="1"/>
            <a:r>
              <a:rPr lang="en-AU" sz="2200" b="1" dirty="0"/>
              <a:t>Lesser light – our Moon – not scarred yet.</a:t>
            </a:r>
          </a:p>
          <a:p>
            <a:pPr lvl="1"/>
            <a:r>
              <a:rPr lang="en-AU" sz="2200" b="1" dirty="0"/>
              <a:t>Rest of Solar System created.</a:t>
            </a:r>
          </a:p>
        </p:txBody>
      </p:sp>
    </p:spTree>
    <p:extLst>
      <p:ext uri="{BB962C8B-B14F-4D97-AF65-F5344CB8AC3E}">
        <p14:creationId xmlns:p14="http://schemas.microsoft.com/office/powerpoint/2010/main" val="2398440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FAB61A-5957-4890-9508-D5E938FE8AD4}"/>
              </a:ext>
            </a:extLst>
          </p:cNvPr>
          <p:cNvPicPr>
            <a:picLocks noGrp="1" noChangeAspect="1"/>
          </p:cNvPicPr>
          <p:nvPr>
            <p:ph idx="1"/>
          </p:nvPr>
        </p:nvPicPr>
        <p:blipFill>
          <a:blip r:embed="rId2"/>
          <a:stretch>
            <a:fillRect/>
          </a:stretch>
        </p:blipFill>
        <p:spPr>
          <a:xfrm>
            <a:off x="-93423" y="-207058"/>
            <a:ext cx="12285423" cy="6921366"/>
          </a:xfrm>
        </p:spPr>
      </p:pic>
      <p:sp>
        <p:nvSpPr>
          <p:cNvPr id="2" name="Title 1">
            <a:extLst>
              <a:ext uri="{FF2B5EF4-FFF2-40B4-BE49-F238E27FC236}">
                <a16:creationId xmlns:a16="http://schemas.microsoft.com/office/drawing/2014/main" id="{C74F359A-1515-4388-B127-80C6B84E69A1}"/>
              </a:ext>
            </a:extLst>
          </p:cNvPr>
          <p:cNvSpPr>
            <a:spLocks noGrp="1"/>
          </p:cNvSpPr>
          <p:nvPr>
            <p:ph type="title"/>
          </p:nvPr>
        </p:nvSpPr>
        <p:spPr>
          <a:xfrm>
            <a:off x="3174274" y="143692"/>
            <a:ext cx="8582297" cy="1761265"/>
          </a:xfrm>
        </p:spPr>
        <p:txBody>
          <a:bodyPr/>
          <a:lstStyle/>
          <a:p>
            <a:r>
              <a:rPr lang="en-AU" dirty="0">
                <a:solidFill>
                  <a:schemeClr val="bg1"/>
                </a:solidFill>
              </a:rPr>
              <a:t>Late Evening In Europe - NASA</a:t>
            </a:r>
          </a:p>
        </p:txBody>
      </p:sp>
    </p:spTree>
    <p:extLst>
      <p:ext uri="{BB962C8B-B14F-4D97-AF65-F5344CB8AC3E}">
        <p14:creationId xmlns:p14="http://schemas.microsoft.com/office/powerpoint/2010/main" val="1427512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74E4-C9A0-463E-A4B1-A0336C4C8C97}"/>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26039029-3AE8-4422-8613-EB480547B031}"/>
              </a:ext>
            </a:extLst>
          </p:cNvPr>
          <p:cNvPicPr>
            <a:picLocks noGrp="1" noChangeAspect="1"/>
          </p:cNvPicPr>
          <p:nvPr>
            <p:ph idx="1"/>
          </p:nvPr>
        </p:nvPicPr>
        <p:blipFill>
          <a:blip r:embed="rId2"/>
          <a:stretch>
            <a:fillRect/>
          </a:stretch>
        </p:blipFill>
        <p:spPr>
          <a:xfrm>
            <a:off x="1058091" y="6103"/>
            <a:ext cx="10216244" cy="6851897"/>
          </a:xfrm>
        </p:spPr>
      </p:pic>
    </p:spTree>
    <p:extLst>
      <p:ext uri="{BB962C8B-B14F-4D97-AF65-F5344CB8AC3E}">
        <p14:creationId xmlns:p14="http://schemas.microsoft.com/office/powerpoint/2010/main" val="3514049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A4AC-FEDA-43EA-981B-6686A7D188A8}"/>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757D425C-C034-40F7-A4CE-1E05B44C25C1}"/>
              </a:ext>
            </a:extLst>
          </p:cNvPr>
          <p:cNvPicPr>
            <a:picLocks noGrp="1" noChangeAspect="1"/>
          </p:cNvPicPr>
          <p:nvPr>
            <p:ph idx="1"/>
          </p:nvPr>
        </p:nvPicPr>
        <p:blipFill>
          <a:blip r:embed="rId2"/>
          <a:stretch>
            <a:fillRect/>
          </a:stretch>
        </p:blipFill>
        <p:spPr>
          <a:xfrm>
            <a:off x="1606731" y="-57413"/>
            <a:ext cx="9287692" cy="6965771"/>
          </a:xfrm>
        </p:spPr>
      </p:pic>
    </p:spTree>
    <p:extLst>
      <p:ext uri="{BB962C8B-B14F-4D97-AF65-F5344CB8AC3E}">
        <p14:creationId xmlns:p14="http://schemas.microsoft.com/office/powerpoint/2010/main" val="2650085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7034-9817-4FAF-B829-118000ECA492}"/>
              </a:ext>
            </a:extLst>
          </p:cNvPr>
          <p:cNvSpPr>
            <a:spLocks noGrp="1"/>
          </p:cNvSpPr>
          <p:nvPr>
            <p:ph type="title"/>
          </p:nvPr>
        </p:nvSpPr>
        <p:spPr>
          <a:xfrm>
            <a:off x="2592925" y="342900"/>
            <a:ext cx="8911687" cy="865414"/>
          </a:xfrm>
        </p:spPr>
        <p:txBody>
          <a:bodyPr/>
          <a:lstStyle/>
          <a:p>
            <a:r>
              <a:rPr lang="en-AU" b="1" dirty="0"/>
              <a:t>Special Creation</a:t>
            </a:r>
          </a:p>
        </p:txBody>
      </p:sp>
      <p:sp>
        <p:nvSpPr>
          <p:cNvPr id="3" name="Content Placeholder 2">
            <a:extLst>
              <a:ext uri="{FF2B5EF4-FFF2-40B4-BE49-F238E27FC236}">
                <a16:creationId xmlns:a16="http://schemas.microsoft.com/office/drawing/2014/main" id="{08F049CA-B55C-4C4D-A13F-C39099BADDC5}"/>
              </a:ext>
            </a:extLst>
          </p:cNvPr>
          <p:cNvSpPr>
            <a:spLocks noGrp="1"/>
          </p:cNvSpPr>
          <p:nvPr>
            <p:ph idx="1"/>
          </p:nvPr>
        </p:nvSpPr>
        <p:spPr>
          <a:xfrm>
            <a:off x="2589212" y="1208314"/>
            <a:ext cx="8915400" cy="5470072"/>
          </a:xfrm>
        </p:spPr>
        <p:txBody>
          <a:bodyPr>
            <a:normAutofit/>
          </a:bodyPr>
          <a:lstStyle/>
          <a:p>
            <a:r>
              <a:rPr lang="en-AU" sz="2800" dirty="0"/>
              <a:t>And the Stars</a:t>
            </a:r>
          </a:p>
          <a:p>
            <a:r>
              <a:rPr lang="en-AU" sz="2800" dirty="0"/>
              <a:t>200 billion trillion stars</a:t>
            </a:r>
          </a:p>
          <a:p>
            <a:r>
              <a:rPr lang="en-AU" sz="2800" dirty="0"/>
              <a:t>My modified model of stellar Formation:</a:t>
            </a:r>
          </a:p>
          <a:p>
            <a:r>
              <a:rPr lang="en-AU" sz="2800" dirty="0"/>
              <a:t>Initial sphere of space about 5000 light year radius.</a:t>
            </a:r>
          </a:p>
          <a:p>
            <a:r>
              <a:rPr lang="en-AU" sz="2800" dirty="0"/>
              <a:t>As the stars, galaxies and galactic clusters are formed, they are spread out into space</a:t>
            </a:r>
          </a:p>
          <a:p>
            <a:r>
              <a:rPr lang="en-AU" sz="2800" dirty="0"/>
              <a:t>Isa 48:13  Indeed My hand has laid the foundation of the earth, and My right hand has stretched out the heavens; when I call to them, they stand up together.</a:t>
            </a:r>
          </a:p>
        </p:txBody>
      </p:sp>
    </p:spTree>
    <p:extLst>
      <p:ext uri="{BB962C8B-B14F-4D97-AF65-F5344CB8AC3E}">
        <p14:creationId xmlns:p14="http://schemas.microsoft.com/office/powerpoint/2010/main" val="578406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C7E0-D302-4E86-8B9A-63CDE2ECCC7B}"/>
              </a:ext>
            </a:extLst>
          </p:cNvPr>
          <p:cNvSpPr>
            <a:spLocks noGrp="1"/>
          </p:cNvSpPr>
          <p:nvPr>
            <p:ph type="title"/>
          </p:nvPr>
        </p:nvSpPr>
        <p:spPr>
          <a:xfrm>
            <a:off x="2592925" y="359229"/>
            <a:ext cx="8911687" cy="1545771"/>
          </a:xfrm>
        </p:spPr>
        <p:txBody>
          <a:bodyPr/>
          <a:lstStyle/>
          <a:p>
            <a:r>
              <a:rPr lang="en-AU" b="1" dirty="0"/>
              <a:t>Special Creation</a:t>
            </a:r>
          </a:p>
        </p:txBody>
      </p:sp>
      <p:sp>
        <p:nvSpPr>
          <p:cNvPr id="3" name="Content Placeholder 2">
            <a:extLst>
              <a:ext uri="{FF2B5EF4-FFF2-40B4-BE49-F238E27FC236}">
                <a16:creationId xmlns:a16="http://schemas.microsoft.com/office/drawing/2014/main" id="{A3B2E62E-9C80-4EF8-A73D-62C42FB88E60}"/>
              </a:ext>
            </a:extLst>
          </p:cNvPr>
          <p:cNvSpPr>
            <a:spLocks noGrp="1"/>
          </p:cNvSpPr>
          <p:nvPr>
            <p:ph idx="1"/>
          </p:nvPr>
        </p:nvSpPr>
        <p:spPr>
          <a:xfrm>
            <a:off x="2589212" y="1061357"/>
            <a:ext cx="8915400" cy="5568043"/>
          </a:xfrm>
        </p:spPr>
        <p:txBody>
          <a:bodyPr>
            <a:normAutofit lnSpcReduction="10000"/>
          </a:bodyPr>
          <a:lstStyle/>
          <a:p>
            <a:r>
              <a:rPr lang="en-AU" sz="2400" dirty="0"/>
              <a:t>As each layer is formed and spread out, a new layer is created closer to earth.</a:t>
            </a:r>
          </a:p>
          <a:p>
            <a:r>
              <a:rPr lang="en-AU" sz="2400" dirty="0"/>
              <a:t>First layer needs most expansion.</a:t>
            </a:r>
          </a:p>
          <a:p>
            <a:r>
              <a:rPr lang="en-AU" sz="2400" dirty="0"/>
              <a:t>Space expands as the layer expands.</a:t>
            </a:r>
          </a:p>
          <a:p>
            <a:r>
              <a:rPr lang="en-AU" sz="2400" dirty="0"/>
              <a:t>Last layer needs the least expansion</a:t>
            </a:r>
          </a:p>
          <a:p>
            <a:r>
              <a:rPr lang="en-AU" sz="2400" dirty="0"/>
              <a:t>Our Galaxy and nearby stars</a:t>
            </a:r>
          </a:p>
          <a:p>
            <a:r>
              <a:rPr lang="en-AU" sz="2400" dirty="0"/>
              <a:t>Gravitational bonds stronger than spreading force</a:t>
            </a:r>
          </a:p>
          <a:p>
            <a:r>
              <a:rPr lang="en-AU" sz="2400" dirty="0"/>
              <a:t>John Hartnett: </a:t>
            </a:r>
            <a:r>
              <a:rPr lang="en-AU" sz="2400" i="1" dirty="0"/>
              <a:t>Starlight, Time and the New Physics</a:t>
            </a:r>
          </a:p>
          <a:p>
            <a:pPr lvl="1"/>
            <a:r>
              <a:rPr lang="en-AU" sz="2200" dirty="0" err="1"/>
              <a:t>Carmeli</a:t>
            </a:r>
            <a:r>
              <a:rPr lang="en-AU" sz="2200" dirty="0"/>
              <a:t> relativity physics alter time in expanding universe</a:t>
            </a:r>
          </a:p>
          <a:p>
            <a:pPr lvl="1"/>
            <a:r>
              <a:rPr lang="en-AU" sz="2200" dirty="0"/>
              <a:t>Allows us to see light from galaxies billions of light years away</a:t>
            </a:r>
          </a:p>
          <a:p>
            <a:pPr lvl="1"/>
            <a:r>
              <a:rPr lang="en-AU" sz="2200" dirty="0"/>
              <a:t>Expansion explains the Cosmic Microwave Background</a:t>
            </a:r>
          </a:p>
          <a:p>
            <a:r>
              <a:rPr lang="en-AU" sz="2400" dirty="0"/>
              <a:t>Adam and Eve see a gradual increase in stars</a:t>
            </a:r>
          </a:p>
        </p:txBody>
      </p:sp>
    </p:spTree>
    <p:extLst>
      <p:ext uri="{BB962C8B-B14F-4D97-AF65-F5344CB8AC3E}">
        <p14:creationId xmlns:p14="http://schemas.microsoft.com/office/powerpoint/2010/main" val="2392789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2AE815-CD63-49D9-8EFF-8AFB69298F86}"/>
              </a:ext>
            </a:extLst>
          </p:cNvPr>
          <p:cNvPicPr>
            <a:picLocks noGrp="1" noChangeAspect="1"/>
          </p:cNvPicPr>
          <p:nvPr>
            <p:ph idx="1"/>
          </p:nvPr>
        </p:nvPicPr>
        <p:blipFill>
          <a:blip r:embed="rId2"/>
          <a:stretch>
            <a:fillRect/>
          </a:stretch>
        </p:blipFill>
        <p:spPr>
          <a:xfrm>
            <a:off x="0" y="0"/>
            <a:ext cx="12192000" cy="7752996"/>
          </a:xfrm>
        </p:spPr>
      </p:pic>
      <p:sp>
        <p:nvSpPr>
          <p:cNvPr id="2" name="Title 1">
            <a:extLst>
              <a:ext uri="{FF2B5EF4-FFF2-40B4-BE49-F238E27FC236}">
                <a16:creationId xmlns:a16="http://schemas.microsoft.com/office/drawing/2014/main" id="{5E18B276-1C71-45B5-8C1C-70D3CF60461D}"/>
              </a:ext>
            </a:extLst>
          </p:cNvPr>
          <p:cNvSpPr>
            <a:spLocks noGrp="1"/>
          </p:cNvSpPr>
          <p:nvPr>
            <p:ph type="title"/>
          </p:nvPr>
        </p:nvSpPr>
        <p:spPr>
          <a:xfrm>
            <a:off x="1632857" y="0"/>
            <a:ext cx="9871755" cy="1905000"/>
          </a:xfrm>
        </p:spPr>
        <p:txBody>
          <a:bodyPr/>
          <a:lstStyle/>
          <a:p>
            <a:r>
              <a:rPr lang="en-AU" dirty="0">
                <a:solidFill>
                  <a:schemeClr val="bg1"/>
                </a:solidFill>
              </a:rPr>
              <a:t>Saturn, with its young rings-ESA/Hubble</a:t>
            </a:r>
          </a:p>
        </p:txBody>
      </p:sp>
    </p:spTree>
    <p:extLst>
      <p:ext uri="{BB962C8B-B14F-4D97-AF65-F5344CB8AC3E}">
        <p14:creationId xmlns:p14="http://schemas.microsoft.com/office/powerpoint/2010/main" val="3491459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F29C6E-77FB-46DF-B596-2EBC4FDCD73F}"/>
              </a:ext>
            </a:extLst>
          </p:cNvPr>
          <p:cNvPicPr>
            <a:picLocks noGrp="1" noChangeAspect="1"/>
          </p:cNvPicPr>
          <p:nvPr>
            <p:ph idx="1"/>
          </p:nvPr>
        </p:nvPicPr>
        <p:blipFill>
          <a:blip r:embed="rId2"/>
          <a:stretch>
            <a:fillRect/>
          </a:stretch>
        </p:blipFill>
        <p:spPr>
          <a:xfrm>
            <a:off x="968913" y="-29275"/>
            <a:ext cx="10330912" cy="6887275"/>
          </a:xfrm>
        </p:spPr>
      </p:pic>
      <p:sp>
        <p:nvSpPr>
          <p:cNvPr id="2" name="Title 1">
            <a:extLst>
              <a:ext uri="{FF2B5EF4-FFF2-40B4-BE49-F238E27FC236}">
                <a16:creationId xmlns:a16="http://schemas.microsoft.com/office/drawing/2014/main" id="{E7571FF4-208B-448B-987A-574BAFF5376F}"/>
              </a:ext>
            </a:extLst>
          </p:cNvPr>
          <p:cNvSpPr>
            <a:spLocks noGrp="1"/>
          </p:cNvSpPr>
          <p:nvPr>
            <p:ph type="title"/>
          </p:nvPr>
        </p:nvSpPr>
        <p:spPr>
          <a:xfrm>
            <a:off x="2063931" y="143691"/>
            <a:ext cx="9440681" cy="1761309"/>
          </a:xfrm>
        </p:spPr>
        <p:txBody>
          <a:bodyPr/>
          <a:lstStyle/>
          <a:p>
            <a:r>
              <a:rPr lang="en-AU" dirty="0" err="1">
                <a:solidFill>
                  <a:schemeClr val="bg1"/>
                </a:solidFill>
              </a:rPr>
              <a:t>Westerlund</a:t>
            </a:r>
            <a:r>
              <a:rPr lang="en-AU" dirty="0">
                <a:solidFill>
                  <a:schemeClr val="bg1"/>
                </a:solidFill>
              </a:rPr>
              <a:t> 2 Star Cluster - Hubble</a:t>
            </a:r>
          </a:p>
        </p:txBody>
      </p:sp>
    </p:spTree>
    <p:extLst>
      <p:ext uri="{BB962C8B-B14F-4D97-AF65-F5344CB8AC3E}">
        <p14:creationId xmlns:p14="http://schemas.microsoft.com/office/powerpoint/2010/main" val="3764714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6EEA9A-02F6-4156-8534-339D4F10B8A7}"/>
              </a:ext>
            </a:extLst>
          </p:cNvPr>
          <p:cNvPicPr>
            <a:picLocks noGrp="1" noChangeAspect="1"/>
          </p:cNvPicPr>
          <p:nvPr>
            <p:ph idx="1"/>
          </p:nvPr>
        </p:nvPicPr>
        <p:blipFill>
          <a:blip r:embed="rId2"/>
          <a:stretch>
            <a:fillRect/>
          </a:stretch>
        </p:blipFill>
        <p:spPr>
          <a:xfrm>
            <a:off x="1658983" y="-12305"/>
            <a:ext cx="9170126" cy="6867521"/>
          </a:xfrm>
        </p:spPr>
      </p:pic>
      <p:sp>
        <p:nvSpPr>
          <p:cNvPr id="2" name="Title 1">
            <a:extLst>
              <a:ext uri="{FF2B5EF4-FFF2-40B4-BE49-F238E27FC236}">
                <a16:creationId xmlns:a16="http://schemas.microsoft.com/office/drawing/2014/main" id="{43086976-C797-4D29-8A3F-6FF239A715F1}"/>
              </a:ext>
            </a:extLst>
          </p:cNvPr>
          <p:cNvSpPr>
            <a:spLocks noGrp="1"/>
          </p:cNvSpPr>
          <p:nvPr>
            <p:ph type="title"/>
          </p:nvPr>
        </p:nvSpPr>
        <p:spPr>
          <a:xfrm>
            <a:off x="2782389" y="0"/>
            <a:ext cx="8722223" cy="1905000"/>
          </a:xfrm>
        </p:spPr>
        <p:txBody>
          <a:bodyPr/>
          <a:lstStyle/>
          <a:p>
            <a:r>
              <a:rPr lang="en-AU" dirty="0">
                <a:solidFill>
                  <a:schemeClr val="bg1"/>
                </a:solidFill>
              </a:rPr>
              <a:t>Globular Cluster M13 - Hubble</a:t>
            </a:r>
          </a:p>
        </p:txBody>
      </p:sp>
    </p:spTree>
    <p:extLst>
      <p:ext uri="{BB962C8B-B14F-4D97-AF65-F5344CB8AC3E}">
        <p14:creationId xmlns:p14="http://schemas.microsoft.com/office/powerpoint/2010/main" val="359226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261D4D-3E3A-4907-91B0-A9B45C7E72C2}"/>
              </a:ext>
            </a:extLst>
          </p:cNvPr>
          <p:cNvPicPr>
            <a:picLocks noGrp="1" noChangeAspect="1"/>
          </p:cNvPicPr>
          <p:nvPr>
            <p:ph idx="1"/>
          </p:nvPr>
        </p:nvPicPr>
        <p:blipFill>
          <a:blip r:embed="rId2"/>
          <a:stretch>
            <a:fillRect/>
          </a:stretch>
        </p:blipFill>
        <p:spPr>
          <a:xfrm>
            <a:off x="1867988" y="-27357"/>
            <a:ext cx="8765177" cy="6854643"/>
          </a:xfrm>
        </p:spPr>
      </p:pic>
      <p:sp>
        <p:nvSpPr>
          <p:cNvPr id="2" name="Title 1">
            <a:extLst>
              <a:ext uri="{FF2B5EF4-FFF2-40B4-BE49-F238E27FC236}">
                <a16:creationId xmlns:a16="http://schemas.microsoft.com/office/drawing/2014/main" id="{1D8300D4-9117-4BF3-8D7B-BEAF1FB54B5B}"/>
              </a:ext>
            </a:extLst>
          </p:cNvPr>
          <p:cNvSpPr>
            <a:spLocks noGrp="1"/>
          </p:cNvSpPr>
          <p:nvPr>
            <p:ph type="title"/>
          </p:nvPr>
        </p:nvSpPr>
        <p:spPr>
          <a:xfrm>
            <a:off x="2181497" y="30714"/>
            <a:ext cx="9323115" cy="1874286"/>
          </a:xfrm>
        </p:spPr>
        <p:txBody>
          <a:bodyPr/>
          <a:lstStyle/>
          <a:p>
            <a:r>
              <a:rPr lang="en-AU" dirty="0">
                <a:solidFill>
                  <a:schemeClr val="bg1"/>
                </a:solidFill>
              </a:rPr>
              <a:t>Spiral Galaxy, like Milky Way- NASA</a:t>
            </a:r>
          </a:p>
        </p:txBody>
      </p:sp>
    </p:spTree>
    <p:extLst>
      <p:ext uri="{BB962C8B-B14F-4D97-AF65-F5344CB8AC3E}">
        <p14:creationId xmlns:p14="http://schemas.microsoft.com/office/powerpoint/2010/main" val="324795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1C31-716F-44A7-B94B-FD43A194347C}"/>
              </a:ext>
            </a:extLst>
          </p:cNvPr>
          <p:cNvSpPr>
            <a:spLocks noGrp="1"/>
          </p:cNvSpPr>
          <p:nvPr>
            <p:ph type="ctrTitle"/>
          </p:nvPr>
        </p:nvSpPr>
        <p:spPr>
          <a:xfrm>
            <a:off x="2589213" y="209862"/>
            <a:ext cx="8915399" cy="1723869"/>
          </a:xfrm>
        </p:spPr>
        <p:txBody>
          <a:bodyPr>
            <a:normAutofit fontScale="90000"/>
          </a:bodyPr>
          <a:lstStyle/>
          <a:p>
            <a:r>
              <a:rPr lang="en-AU" b="1" dirty="0"/>
              <a:t>The Books of Moses </a:t>
            </a:r>
            <a:br>
              <a:rPr lang="en-AU" b="1" dirty="0"/>
            </a:br>
            <a:r>
              <a:rPr lang="en-AU" b="1" dirty="0"/>
              <a:t>– Fact or Fiction?</a:t>
            </a:r>
            <a:endParaRPr lang="en-AU" dirty="0"/>
          </a:p>
        </p:txBody>
      </p:sp>
      <p:sp>
        <p:nvSpPr>
          <p:cNvPr id="3" name="Subtitle 2">
            <a:extLst>
              <a:ext uri="{FF2B5EF4-FFF2-40B4-BE49-F238E27FC236}">
                <a16:creationId xmlns:a16="http://schemas.microsoft.com/office/drawing/2014/main" id="{090B9F6D-C8CA-481A-9AC2-BBCFE4A32130}"/>
              </a:ext>
            </a:extLst>
          </p:cNvPr>
          <p:cNvSpPr>
            <a:spLocks noGrp="1"/>
          </p:cNvSpPr>
          <p:nvPr>
            <p:ph type="subTitle" idx="1"/>
          </p:nvPr>
        </p:nvSpPr>
        <p:spPr>
          <a:xfrm>
            <a:off x="2589213" y="2083633"/>
            <a:ext cx="8915399" cy="4415138"/>
          </a:xfrm>
        </p:spPr>
        <p:txBody>
          <a:bodyPr>
            <a:noAutofit/>
          </a:bodyPr>
          <a:lstStyle/>
          <a:p>
            <a:r>
              <a:rPr lang="en-AU" sz="3600" b="1" dirty="0"/>
              <a:t>Then we will cover the Fall of Mankind and look at how that would affect us.</a:t>
            </a:r>
          </a:p>
          <a:p>
            <a:r>
              <a:rPr lang="en-AU" sz="3600" b="1" dirty="0"/>
              <a:t>After that, The Great Flood and its causes and effects on our world.</a:t>
            </a:r>
          </a:p>
          <a:p>
            <a:r>
              <a:rPr lang="en-AU" sz="3600" b="1" dirty="0"/>
              <a:t>Next, the Tower of Babel and the Confusion of Languages.</a:t>
            </a:r>
            <a:endParaRPr lang="en-AU" sz="3600" dirty="0"/>
          </a:p>
        </p:txBody>
      </p:sp>
    </p:spTree>
    <p:extLst>
      <p:ext uri="{BB962C8B-B14F-4D97-AF65-F5344CB8AC3E}">
        <p14:creationId xmlns:p14="http://schemas.microsoft.com/office/powerpoint/2010/main" val="3699086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EF2233-BDA1-4342-83D9-BF28F342A96A}"/>
              </a:ext>
            </a:extLst>
          </p:cNvPr>
          <p:cNvPicPr>
            <a:picLocks noGrp="1" noChangeAspect="1"/>
          </p:cNvPicPr>
          <p:nvPr>
            <p:ph idx="1"/>
          </p:nvPr>
        </p:nvPicPr>
        <p:blipFill>
          <a:blip r:embed="rId2"/>
          <a:stretch>
            <a:fillRect/>
          </a:stretch>
        </p:blipFill>
        <p:spPr>
          <a:xfrm>
            <a:off x="2116184" y="-49104"/>
            <a:ext cx="8364070" cy="6907103"/>
          </a:xfrm>
        </p:spPr>
      </p:pic>
      <p:sp>
        <p:nvSpPr>
          <p:cNvPr id="2" name="Title 1">
            <a:extLst>
              <a:ext uri="{FF2B5EF4-FFF2-40B4-BE49-F238E27FC236}">
                <a16:creationId xmlns:a16="http://schemas.microsoft.com/office/drawing/2014/main" id="{72B5806D-396E-4F08-A2E3-D3506FB1E17D}"/>
              </a:ext>
            </a:extLst>
          </p:cNvPr>
          <p:cNvSpPr>
            <a:spLocks noGrp="1"/>
          </p:cNvSpPr>
          <p:nvPr>
            <p:ph type="title"/>
          </p:nvPr>
        </p:nvSpPr>
        <p:spPr>
          <a:xfrm>
            <a:off x="2592925" y="0"/>
            <a:ext cx="8911687" cy="1905000"/>
          </a:xfrm>
        </p:spPr>
        <p:txBody>
          <a:bodyPr/>
          <a:lstStyle/>
          <a:p>
            <a:r>
              <a:rPr lang="en-AU" dirty="0">
                <a:solidFill>
                  <a:schemeClr val="bg1"/>
                </a:solidFill>
              </a:rPr>
              <a:t>        Galaxy with dust - NASA</a:t>
            </a:r>
          </a:p>
        </p:txBody>
      </p:sp>
    </p:spTree>
    <p:extLst>
      <p:ext uri="{BB962C8B-B14F-4D97-AF65-F5344CB8AC3E}">
        <p14:creationId xmlns:p14="http://schemas.microsoft.com/office/powerpoint/2010/main" val="43482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BAF72C-B7E5-4564-AE63-69B4F0D2B025}"/>
              </a:ext>
            </a:extLst>
          </p:cNvPr>
          <p:cNvPicPr>
            <a:picLocks noGrp="1" noChangeAspect="1"/>
          </p:cNvPicPr>
          <p:nvPr>
            <p:ph idx="1"/>
          </p:nvPr>
        </p:nvPicPr>
        <p:blipFill>
          <a:blip r:embed="rId2"/>
          <a:stretch>
            <a:fillRect/>
          </a:stretch>
        </p:blipFill>
        <p:spPr>
          <a:xfrm>
            <a:off x="3069771" y="45583"/>
            <a:ext cx="6884126" cy="6884126"/>
          </a:xfrm>
        </p:spPr>
      </p:pic>
      <p:sp>
        <p:nvSpPr>
          <p:cNvPr id="2" name="Title 1">
            <a:extLst>
              <a:ext uri="{FF2B5EF4-FFF2-40B4-BE49-F238E27FC236}">
                <a16:creationId xmlns:a16="http://schemas.microsoft.com/office/drawing/2014/main" id="{F7CB893C-94C4-4F6D-949C-BC75B188C186}"/>
              </a:ext>
            </a:extLst>
          </p:cNvPr>
          <p:cNvSpPr>
            <a:spLocks noGrp="1"/>
          </p:cNvSpPr>
          <p:nvPr>
            <p:ph type="title"/>
          </p:nvPr>
        </p:nvSpPr>
        <p:spPr>
          <a:xfrm>
            <a:off x="3566160" y="45583"/>
            <a:ext cx="7938452" cy="1859417"/>
          </a:xfrm>
        </p:spPr>
        <p:txBody>
          <a:bodyPr/>
          <a:lstStyle/>
          <a:p>
            <a:r>
              <a:rPr lang="en-AU" dirty="0">
                <a:solidFill>
                  <a:schemeClr val="bg1"/>
                </a:solidFill>
              </a:rPr>
              <a:t>Fireworks Galaxy - NASA</a:t>
            </a:r>
          </a:p>
        </p:txBody>
      </p:sp>
    </p:spTree>
    <p:extLst>
      <p:ext uri="{BB962C8B-B14F-4D97-AF65-F5344CB8AC3E}">
        <p14:creationId xmlns:p14="http://schemas.microsoft.com/office/powerpoint/2010/main" val="2357788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AFE0E8-CF78-4573-B0EE-639AE516EBEE}"/>
              </a:ext>
            </a:extLst>
          </p:cNvPr>
          <p:cNvPicPr>
            <a:picLocks noGrp="1" noChangeAspect="1"/>
          </p:cNvPicPr>
          <p:nvPr>
            <p:ph idx="1"/>
          </p:nvPr>
        </p:nvPicPr>
        <p:blipFill>
          <a:blip r:embed="rId2"/>
          <a:stretch>
            <a:fillRect/>
          </a:stretch>
        </p:blipFill>
        <p:spPr>
          <a:xfrm>
            <a:off x="1841862" y="-31521"/>
            <a:ext cx="8911687" cy="6941369"/>
          </a:xfrm>
        </p:spPr>
      </p:pic>
      <p:sp>
        <p:nvSpPr>
          <p:cNvPr id="2" name="Title 1">
            <a:extLst>
              <a:ext uri="{FF2B5EF4-FFF2-40B4-BE49-F238E27FC236}">
                <a16:creationId xmlns:a16="http://schemas.microsoft.com/office/drawing/2014/main" id="{D7C82FD1-D014-4D71-9DC8-F8D2B29C063D}"/>
              </a:ext>
            </a:extLst>
          </p:cNvPr>
          <p:cNvSpPr>
            <a:spLocks noGrp="1"/>
          </p:cNvSpPr>
          <p:nvPr>
            <p:ph type="title"/>
          </p:nvPr>
        </p:nvSpPr>
        <p:spPr>
          <a:xfrm>
            <a:off x="2769326" y="0"/>
            <a:ext cx="8735286" cy="1905000"/>
          </a:xfrm>
        </p:spPr>
        <p:txBody>
          <a:bodyPr/>
          <a:lstStyle/>
          <a:p>
            <a:r>
              <a:rPr lang="en-AU" dirty="0">
                <a:solidFill>
                  <a:schemeClr val="bg1"/>
                </a:solidFill>
              </a:rPr>
              <a:t>Galaxy behind Nebula - NASA</a:t>
            </a:r>
          </a:p>
        </p:txBody>
      </p:sp>
    </p:spTree>
    <p:extLst>
      <p:ext uri="{BB962C8B-B14F-4D97-AF65-F5344CB8AC3E}">
        <p14:creationId xmlns:p14="http://schemas.microsoft.com/office/powerpoint/2010/main" val="3465268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C5A9E7-D8F5-449C-B782-62D033714A1D}"/>
              </a:ext>
            </a:extLst>
          </p:cNvPr>
          <p:cNvPicPr>
            <a:picLocks noGrp="1" noChangeAspect="1"/>
          </p:cNvPicPr>
          <p:nvPr>
            <p:ph idx="1"/>
          </p:nvPr>
        </p:nvPicPr>
        <p:blipFill>
          <a:blip r:embed="rId2"/>
          <a:stretch>
            <a:fillRect/>
          </a:stretch>
        </p:blipFill>
        <p:spPr>
          <a:xfrm>
            <a:off x="2592925" y="-250319"/>
            <a:ext cx="7478537" cy="7174721"/>
          </a:xfrm>
        </p:spPr>
      </p:pic>
      <p:sp>
        <p:nvSpPr>
          <p:cNvPr id="2" name="Title 1">
            <a:extLst>
              <a:ext uri="{FF2B5EF4-FFF2-40B4-BE49-F238E27FC236}">
                <a16:creationId xmlns:a16="http://schemas.microsoft.com/office/drawing/2014/main" id="{FBD0351F-3E47-4205-AC2A-40954614A13C}"/>
              </a:ext>
            </a:extLst>
          </p:cNvPr>
          <p:cNvSpPr>
            <a:spLocks noGrp="1"/>
          </p:cNvSpPr>
          <p:nvPr>
            <p:ph type="title"/>
          </p:nvPr>
        </p:nvSpPr>
        <p:spPr>
          <a:xfrm>
            <a:off x="3918857" y="-250319"/>
            <a:ext cx="7585755" cy="2155319"/>
          </a:xfrm>
        </p:spPr>
        <p:txBody>
          <a:bodyPr/>
          <a:lstStyle/>
          <a:p>
            <a:r>
              <a:rPr lang="en-AU" dirty="0">
                <a:solidFill>
                  <a:schemeClr val="bg1"/>
                </a:solidFill>
              </a:rPr>
              <a:t>Galaxy Cluster - ESA</a:t>
            </a:r>
          </a:p>
        </p:txBody>
      </p:sp>
    </p:spTree>
    <p:extLst>
      <p:ext uri="{BB962C8B-B14F-4D97-AF65-F5344CB8AC3E}">
        <p14:creationId xmlns:p14="http://schemas.microsoft.com/office/powerpoint/2010/main" val="534553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00F15C-6205-490D-9153-99574CC5DBB2}"/>
              </a:ext>
            </a:extLst>
          </p:cNvPr>
          <p:cNvPicPr>
            <a:picLocks noGrp="1" noChangeAspect="1"/>
          </p:cNvPicPr>
          <p:nvPr>
            <p:ph idx="1"/>
          </p:nvPr>
        </p:nvPicPr>
        <p:blipFill>
          <a:blip r:embed="rId2"/>
          <a:stretch>
            <a:fillRect/>
          </a:stretch>
        </p:blipFill>
        <p:spPr>
          <a:xfrm>
            <a:off x="0" y="-118370"/>
            <a:ext cx="12191999" cy="7005939"/>
          </a:xfrm>
        </p:spPr>
      </p:pic>
      <p:sp>
        <p:nvSpPr>
          <p:cNvPr id="2" name="Title 1">
            <a:extLst>
              <a:ext uri="{FF2B5EF4-FFF2-40B4-BE49-F238E27FC236}">
                <a16:creationId xmlns:a16="http://schemas.microsoft.com/office/drawing/2014/main" id="{D3FA4BB5-8A9C-42BE-81E5-30B573C8D803}"/>
              </a:ext>
            </a:extLst>
          </p:cNvPr>
          <p:cNvSpPr>
            <a:spLocks noGrp="1"/>
          </p:cNvSpPr>
          <p:nvPr>
            <p:ph type="title"/>
          </p:nvPr>
        </p:nvSpPr>
        <p:spPr>
          <a:xfrm>
            <a:off x="1332411" y="-118370"/>
            <a:ext cx="10172202" cy="2023370"/>
          </a:xfrm>
        </p:spPr>
        <p:txBody>
          <a:bodyPr/>
          <a:lstStyle/>
          <a:p>
            <a:r>
              <a:rPr lang="en-AU" dirty="0">
                <a:solidFill>
                  <a:schemeClr val="bg1"/>
                </a:solidFill>
              </a:rPr>
              <a:t>BOSS Great Wall Supercluster - Smithsonian</a:t>
            </a:r>
          </a:p>
        </p:txBody>
      </p:sp>
    </p:spTree>
    <p:extLst>
      <p:ext uri="{BB962C8B-B14F-4D97-AF65-F5344CB8AC3E}">
        <p14:creationId xmlns:p14="http://schemas.microsoft.com/office/powerpoint/2010/main" val="3607694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270C0A-77F0-4F56-8D23-5439A6A73BEE}"/>
              </a:ext>
            </a:extLst>
          </p:cNvPr>
          <p:cNvPicPr>
            <a:picLocks noGrp="1" noChangeAspect="1"/>
          </p:cNvPicPr>
          <p:nvPr>
            <p:ph idx="1"/>
          </p:nvPr>
        </p:nvPicPr>
        <p:blipFill>
          <a:blip r:embed="rId2"/>
          <a:stretch>
            <a:fillRect/>
          </a:stretch>
        </p:blipFill>
        <p:spPr>
          <a:xfrm>
            <a:off x="327060" y="0"/>
            <a:ext cx="11456103" cy="6858000"/>
          </a:xfrm>
        </p:spPr>
      </p:pic>
      <p:sp>
        <p:nvSpPr>
          <p:cNvPr id="2" name="Title 1">
            <a:extLst>
              <a:ext uri="{FF2B5EF4-FFF2-40B4-BE49-F238E27FC236}">
                <a16:creationId xmlns:a16="http://schemas.microsoft.com/office/drawing/2014/main" id="{9B303E64-ED9E-4F6D-B68C-ADFBCDFD07DD}"/>
              </a:ext>
            </a:extLst>
          </p:cNvPr>
          <p:cNvSpPr>
            <a:spLocks noGrp="1"/>
          </p:cNvSpPr>
          <p:nvPr>
            <p:ph type="title"/>
          </p:nvPr>
        </p:nvSpPr>
        <p:spPr>
          <a:xfrm>
            <a:off x="3804557" y="163286"/>
            <a:ext cx="7700055" cy="1741714"/>
          </a:xfrm>
        </p:spPr>
        <p:txBody>
          <a:bodyPr/>
          <a:lstStyle/>
          <a:p>
            <a:r>
              <a:rPr lang="en-AU" dirty="0">
                <a:solidFill>
                  <a:schemeClr val="bg1"/>
                </a:solidFill>
              </a:rPr>
              <a:t>Galaxy Distribution</a:t>
            </a:r>
            <a:br>
              <a:rPr lang="en-AU" dirty="0">
                <a:solidFill>
                  <a:schemeClr val="bg1"/>
                </a:solidFill>
              </a:rPr>
            </a:br>
            <a:r>
              <a:rPr lang="en-AU" dirty="0">
                <a:solidFill>
                  <a:schemeClr val="bg1"/>
                </a:solidFill>
              </a:rPr>
              <a:t>       2dF Survey</a:t>
            </a:r>
          </a:p>
        </p:txBody>
      </p:sp>
    </p:spTree>
    <p:extLst>
      <p:ext uri="{BB962C8B-B14F-4D97-AF65-F5344CB8AC3E}">
        <p14:creationId xmlns:p14="http://schemas.microsoft.com/office/powerpoint/2010/main" val="2092786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7800-8F58-4710-8EF0-3B2355E6AA62}"/>
              </a:ext>
            </a:extLst>
          </p:cNvPr>
          <p:cNvSpPr>
            <a:spLocks noGrp="1"/>
          </p:cNvSpPr>
          <p:nvPr>
            <p:ph type="title"/>
          </p:nvPr>
        </p:nvSpPr>
        <p:spPr>
          <a:xfrm>
            <a:off x="2592925" y="489858"/>
            <a:ext cx="8911687" cy="751114"/>
          </a:xfrm>
        </p:spPr>
        <p:txBody>
          <a:bodyPr/>
          <a:lstStyle/>
          <a:p>
            <a:r>
              <a:rPr lang="en-AU" b="1" dirty="0"/>
              <a:t>Big Bang</a:t>
            </a:r>
          </a:p>
        </p:txBody>
      </p:sp>
      <p:sp>
        <p:nvSpPr>
          <p:cNvPr id="3" name="Content Placeholder 2">
            <a:extLst>
              <a:ext uri="{FF2B5EF4-FFF2-40B4-BE49-F238E27FC236}">
                <a16:creationId xmlns:a16="http://schemas.microsoft.com/office/drawing/2014/main" id="{B3B033D5-A79C-4230-B614-26EB1B58F509}"/>
              </a:ext>
            </a:extLst>
          </p:cNvPr>
          <p:cNvSpPr>
            <a:spLocks noGrp="1"/>
          </p:cNvSpPr>
          <p:nvPr>
            <p:ph idx="1"/>
          </p:nvPr>
        </p:nvSpPr>
        <p:spPr>
          <a:xfrm>
            <a:off x="2589212" y="1404257"/>
            <a:ext cx="8915400" cy="5110843"/>
          </a:xfrm>
        </p:spPr>
        <p:txBody>
          <a:bodyPr>
            <a:normAutofit/>
          </a:bodyPr>
          <a:lstStyle/>
          <a:p>
            <a:r>
              <a:rPr lang="en-AU" sz="2000" dirty="0"/>
              <a:t>Standard Sources are Stephen Hawking and Wikipedia:</a:t>
            </a:r>
          </a:p>
          <a:p>
            <a:r>
              <a:rPr lang="en-AU" sz="2000" u="sng" dirty="0">
                <a:hlinkClick r:id="rId2"/>
              </a:rPr>
              <a:t>https://www.youtube.com/watch?v=gs-yWMuBNr4</a:t>
            </a:r>
            <a:endParaRPr lang="en-AU" sz="2000" u="sng" dirty="0"/>
          </a:p>
          <a:p>
            <a:r>
              <a:rPr lang="en-AU" sz="2000" dirty="0">
                <a:hlinkClick r:id="rId3"/>
              </a:rPr>
              <a:t>https://en.wikipedia.org/wiki/Big_Bang</a:t>
            </a:r>
            <a:endParaRPr lang="en-AU" sz="2000" dirty="0"/>
          </a:p>
          <a:p>
            <a:endParaRPr lang="en-AU" sz="2000" dirty="0"/>
          </a:p>
          <a:p>
            <a:r>
              <a:rPr lang="en-AU" sz="2000" dirty="0"/>
              <a:t>Critical Sources are:</a:t>
            </a:r>
          </a:p>
          <a:p>
            <a:r>
              <a:rPr lang="en-AU" sz="2000" i="1" dirty="0"/>
              <a:t>In the Beginning </a:t>
            </a:r>
            <a:r>
              <a:rPr lang="en-AU" sz="2000" dirty="0"/>
              <a:t>by Walt Brown</a:t>
            </a:r>
          </a:p>
          <a:p>
            <a:r>
              <a:rPr lang="en-AU" sz="2000" i="1" dirty="0"/>
              <a:t>Evidence Against the Big Bang </a:t>
            </a:r>
            <a:r>
              <a:rPr lang="en-AU" sz="2000" dirty="0"/>
              <a:t>by Bob </a:t>
            </a:r>
            <a:r>
              <a:rPr lang="en-AU" sz="2000" dirty="0" err="1"/>
              <a:t>Enyart</a:t>
            </a:r>
            <a:endParaRPr lang="en-AU" sz="2000" dirty="0"/>
          </a:p>
        </p:txBody>
      </p:sp>
    </p:spTree>
    <p:extLst>
      <p:ext uri="{BB962C8B-B14F-4D97-AF65-F5344CB8AC3E}">
        <p14:creationId xmlns:p14="http://schemas.microsoft.com/office/powerpoint/2010/main" val="553002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8B8789-CCA3-4482-97FD-A5039BD73868}"/>
              </a:ext>
            </a:extLst>
          </p:cNvPr>
          <p:cNvPicPr>
            <a:picLocks noGrp="1" noChangeAspect="1"/>
          </p:cNvPicPr>
          <p:nvPr>
            <p:ph idx="1"/>
          </p:nvPr>
        </p:nvPicPr>
        <p:blipFill>
          <a:blip r:embed="rId2"/>
          <a:stretch>
            <a:fillRect/>
          </a:stretch>
        </p:blipFill>
        <p:spPr>
          <a:xfrm>
            <a:off x="888274" y="21009"/>
            <a:ext cx="10522127" cy="6836991"/>
          </a:xfrm>
        </p:spPr>
      </p:pic>
      <p:sp>
        <p:nvSpPr>
          <p:cNvPr id="2" name="Title 1">
            <a:extLst>
              <a:ext uri="{FF2B5EF4-FFF2-40B4-BE49-F238E27FC236}">
                <a16:creationId xmlns:a16="http://schemas.microsoft.com/office/drawing/2014/main" id="{4FE2261C-C9FF-4307-ABA9-1566FDE1DE95}"/>
              </a:ext>
            </a:extLst>
          </p:cNvPr>
          <p:cNvSpPr>
            <a:spLocks noGrp="1"/>
          </p:cNvSpPr>
          <p:nvPr>
            <p:ph type="title"/>
          </p:nvPr>
        </p:nvSpPr>
        <p:spPr>
          <a:xfrm>
            <a:off x="5277395" y="114300"/>
            <a:ext cx="6227218" cy="1790700"/>
          </a:xfrm>
        </p:spPr>
        <p:txBody>
          <a:bodyPr/>
          <a:lstStyle/>
          <a:p>
            <a:r>
              <a:rPr lang="en-AU" dirty="0">
                <a:solidFill>
                  <a:schemeClr val="bg1"/>
                </a:solidFill>
              </a:rPr>
              <a:t>NASA</a:t>
            </a:r>
          </a:p>
        </p:txBody>
      </p:sp>
    </p:spTree>
    <p:extLst>
      <p:ext uri="{BB962C8B-B14F-4D97-AF65-F5344CB8AC3E}">
        <p14:creationId xmlns:p14="http://schemas.microsoft.com/office/powerpoint/2010/main" val="2852418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2509-662B-4BCF-B78F-EED4A31938EC}"/>
              </a:ext>
            </a:extLst>
          </p:cNvPr>
          <p:cNvSpPr>
            <a:spLocks noGrp="1"/>
          </p:cNvSpPr>
          <p:nvPr>
            <p:ph type="title"/>
          </p:nvPr>
        </p:nvSpPr>
        <p:spPr>
          <a:xfrm>
            <a:off x="2926080" y="0"/>
            <a:ext cx="8578532" cy="963386"/>
          </a:xfrm>
        </p:spPr>
        <p:txBody>
          <a:bodyPr/>
          <a:lstStyle/>
          <a:p>
            <a:r>
              <a:rPr lang="en-AU" b="1" dirty="0">
                <a:solidFill>
                  <a:schemeClr val="tx1"/>
                </a:solidFill>
              </a:rPr>
              <a:t>Big Bang’s Darkness – Ben Finney</a:t>
            </a:r>
          </a:p>
        </p:txBody>
      </p:sp>
      <p:pic>
        <p:nvPicPr>
          <p:cNvPr id="5" name="Content Placeholder 4">
            <a:extLst>
              <a:ext uri="{FF2B5EF4-FFF2-40B4-BE49-F238E27FC236}">
                <a16:creationId xmlns:a16="http://schemas.microsoft.com/office/drawing/2014/main" id="{CF63FB2F-E372-405A-94EB-7007956D8077}"/>
              </a:ext>
            </a:extLst>
          </p:cNvPr>
          <p:cNvPicPr>
            <a:picLocks noGrp="1" noChangeAspect="1"/>
          </p:cNvPicPr>
          <p:nvPr>
            <p:ph idx="1"/>
          </p:nvPr>
        </p:nvPicPr>
        <p:blipFill>
          <a:blip r:embed="rId2"/>
          <a:stretch>
            <a:fillRect/>
          </a:stretch>
        </p:blipFill>
        <p:spPr>
          <a:xfrm>
            <a:off x="199703" y="1358537"/>
            <a:ext cx="11936471" cy="4781006"/>
          </a:xfrm>
        </p:spPr>
      </p:pic>
    </p:spTree>
    <p:extLst>
      <p:ext uri="{BB962C8B-B14F-4D97-AF65-F5344CB8AC3E}">
        <p14:creationId xmlns:p14="http://schemas.microsoft.com/office/powerpoint/2010/main" val="351214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D8E8-A447-4A7A-BD46-792438357CB3}"/>
              </a:ext>
            </a:extLst>
          </p:cNvPr>
          <p:cNvSpPr>
            <a:spLocks noGrp="1"/>
          </p:cNvSpPr>
          <p:nvPr>
            <p:ph type="title"/>
          </p:nvPr>
        </p:nvSpPr>
        <p:spPr>
          <a:xfrm>
            <a:off x="2592925" y="624110"/>
            <a:ext cx="8911687" cy="838930"/>
          </a:xfrm>
        </p:spPr>
        <p:txBody>
          <a:bodyPr/>
          <a:lstStyle/>
          <a:p>
            <a:r>
              <a:rPr lang="en-AU" b="1" dirty="0"/>
              <a:t>Big Bang Elements</a:t>
            </a:r>
          </a:p>
        </p:txBody>
      </p:sp>
      <p:sp>
        <p:nvSpPr>
          <p:cNvPr id="3" name="Content Placeholder 2">
            <a:extLst>
              <a:ext uri="{FF2B5EF4-FFF2-40B4-BE49-F238E27FC236}">
                <a16:creationId xmlns:a16="http://schemas.microsoft.com/office/drawing/2014/main" id="{D1F96B9C-083A-429E-A3C7-A8DEADCFA92A}"/>
              </a:ext>
            </a:extLst>
          </p:cNvPr>
          <p:cNvSpPr>
            <a:spLocks noGrp="1"/>
          </p:cNvSpPr>
          <p:nvPr>
            <p:ph idx="1"/>
          </p:nvPr>
        </p:nvSpPr>
        <p:spPr>
          <a:xfrm>
            <a:off x="2589212" y="1463040"/>
            <a:ext cx="8915400" cy="4448182"/>
          </a:xfrm>
        </p:spPr>
        <p:txBody>
          <a:bodyPr>
            <a:normAutofit/>
          </a:bodyPr>
          <a:lstStyle/>
          <a:p>
            <a:r>
              <a:rPr lang="en-AU" sz="2400" dirty="0"/>
              <a:t>Theory says elements heavier than iron are made in Supernovas</a:t>
            </a:r>
          </a:p>
          <a:p>
            <a:r>
              <a:rPr lang="en-AU" sz="2400" dirty="0"/>
              <a:t>Recent analysis of supernova spectrums show NO heavy elements.</a:t>
            </a:r>
          </a:p>
          <a:p>
            <a:r>
              <a:rPr lang="en-AU" sz="2400" dirty="0"/>
              <a:t>Many heavy elements, such as copper, zinc, molybdenum and iodine are essential for human life. </a:t>
            </a:r>
          </a:p>
        </p:txBody>
      </p:sp>
    </p:spTree>
    <p:extLst>
      <p:ext uri="{BB962C8B-B14F-4D97-AF65-F5344CB8AC3E}">
        <p14:creationId xmlns:p14="http://schemas.microsoft.com/office/powerpoint/2010/main" val="15750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1C31-716F-44A7-B94B-FD43A194347C}"/>
              </a:ext>
            </a:extLst>
          </p:cNvPr>
          <p:cNvSpPr>
            <a:spLocks noGrp="1"/>
          </p:cNvSpPr>
          <p:nvPr>
            <p:ph type="ctrTitle"/>
          </p:nvPr>
        </p:nvSpPr>
        <p:spPr>
          <a:xfrm>
            <a:off x="2589213" y="209862"/>
            <a:ext cx="8915399" cy="1723869"/>
          </a:xfrm>
        </p:spPr>
        <p:txBody>
          <a:bodyPr>
            <a:normAutofit fontScale="90000"/>
          </a:bodyPr>
          <a:lstStyle/>
          <a:p>
            <a:r>
              <a:rPr lang="en-AU" b="1" dirty="0"/>
              <a:t>The Books of Moses </a:t>
            </a:r>
            <a:br>
              <a:rPr lang="en-AU" b="1" dirty="0"/>
            </a:br>
            <a:r>
              <a:rPr lang="en-AU" b="1" dirty="0"/>
              <a:t>– Fact or Fiction?</a:t>
            </a:r>
            <a:endParaRPr lang="en-AU" dirty="0"/>
          </a:p>
        </p:txBody>
      </p:sp>
      <p:sp>
        <p:nvSpPr>
          <p:cNvPr id="3" name="Subtitle 2">
            <a:extLst>
              <a:ext uri="{FF2B5EF4-FFF2-40B4-BE49-F238E27FC236}">
                <a16:creationId xmlns:a16="http://schemas.microsoft.com/office/drawing/2014/main" id="{090B9F6D-C8CA-481A-9AC2-BBCFE4A32130}"/>
              </a:ext>
            </a:extLst>
          </p:cNvPr>
          <p:cNvSpPr>
            <a:spLocks noGrp="1"/>
          </p:cNvSpPr>
          <p:nvPr>
            <p:ph type="subTitle" idx="1"/>
          </p:nvPr>
        </p:nvSpPr>
        <p:spPr>
          <a:xfrm>
            <a:off x="2589213" y="2083633"/>
            <a:ext cx="8915399" cy="4415138"/>
          </a:xfrm>
        </p:spPr>
        <p:txBody>
          <a:bodyPr>
            <a:noAutofit/>
          </a:bodyPr>
          <a:lstStyle/>
          <a:p>
            <a:r>
              <a:rPr lang="en-AU" sz="3600" b="1" dirty="0"/>
              <a:t>Then we will jump ahead to the Exodus of the Israelites from Egypt.</a:t>
            </a:r>
          </a:p>
          <a:p>
            <a:r>
              <a:rPr lang="en-AU" sz="3600" b="1" dirty="0"/>
              <a:t>Finally, we will examine the Encounter with Jehovah God at Mount Sinai.</a:t>
            </a:r>
          </a:p>
          <a:p>
            <a:r>
              <a:rPr lang="en-AU" sz="3600" b="1" dirty="0"/>
              <a:t>-I will try to present the Biblical Account, and then evidence for and against it.</a:t>
            </a:r>
            <a:endParaRPr lang="en-AU" sz="3600" dirty="0"/>
          </a:p>
        </p:txBody>
      </p:sp>
    </p:spTree>
    <p:extLst>
      <p:ext uri="{BB962C8B-B14F-4D97-AF65-F5344CB8AC3E}">
        <p14:creationId xmlns:p14="http://schemas.microsoft.com/office/powerpoint/2010/main" val="2093445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D144-ED62-4348-9957-3D24649BC6AB}"/>
              </a:ext>
            </a:extLst>
          </p:cNvPr>
          <p:cNvSpPr>
            <a:spLocks noGrp="1"/>
          </p:cNvSpPr>
          <p:nvPr>
            <p:ph type="title"/>
          </p:nvPr>
        </p:nvSpPr>
        <p:spPr>
          <a:xfrm>
            <a:off x="2592925" y="522514"/>
            <a:ext cx="8911687" cy="849085"/>
          </a:xfrm>
        </p:spPr>
        <p:txBody>
          <a:bodyPr/>
          <a:lstStyle/>
          <a:p>
            <a:r>
              <a:rPr lang="en-AU" b="1" dirty="0"/>
              <a:t>Big Bang Solar System</a:t>
            </a:r>
          </a:p>
        </p:txBody>
      </p:sp>
      <p:sp>
        <p:nvSpPr>
          <p:cNvPr id="3" name="Content Placeholder 2">
            <a:extLst>
              <a:ext uri="{FF2B5EF4-FFF2-40B4-BE49-F238E27FC236}">
                <a16:creationId xmlns:a16="http://schemas.microsoft.com/office/drawing/2014/main" id="{1B522F92-CE15-4443-95B9-D6CDCCC43B67}"/>
              </a:ext>
            </a:extLst>
          </p:cNvPr>
          <p:cNvSpPr>
            <a:spLocks noGrp="1"/>
          </p:cNvSpPr>
          <p:nvPr>
            <p:ph idx="1"/>
          </p:nvPr>
        </p:nvSpPr>
        <p:spPr>
          <a:xfrm>
            <a:off x="2589212" y="1371599"/>
            <a:ext cx="8915400" cy="5225143"/>
          </a:xfrm>
        </p:spPr>
        <p:txBody>
          <a:bodyPr/>
          <a:lstStyle/>
          <a:p>
            <a:r>
              <a:rPr lang="en-AU" sz="2400" dirty="0"/>
              <a:t>Can’t explain many details of our Solar system’s planets and moons</a:t>
            </a:r>
          </a:p>
          <a:p>
            <a:r>
              <a:rPr lang="en-AU" sz="2400" dirty="0"/>
              <a:t>Can’t explain the origin of Earth and our Moon</a:t>
            </a:r>
          </a:p>
          <a:p>
            <a:r>
              <a:rPr lang="en-AU" sz="2400" dirty="0"/>
              <a:t>Claim the Earth is 4.54 Billion years old. Problems with this:</a:t>
            </a:r>
          </a:p>
          <a:p>
            <a:pPr lvl="1"/>
            <a:r>
              <a:rPr lang="en-AU" sz="2400" dirty="0"/>
              <a:t>Moon’s Recession and Killer Tides</a:t>
            </a:r>
          </a:p>
          <a:p>
            <a:pPr lvl="1"/>
            <a:r>
              <a:rPr lang="en-AU" sz="2400" dirty="0"/>
              <a:t>Moon Dust</a:t>
            </a:r>
          </a:p>
          <a:p>
            <a:pPr lvl="1"/>
            <a:r>
              <a:rPr lang="en-AU" sz="2400" dirty="0"/>
              <a:t>Coral Growth</a:t>
            </a:r>
          </a:p>
          <a:p>
            <a:pPr lvl="1"/>
            <a:r>
              <a:rPr lang="en-AU" sz="2400" dirty="0"/>
              <a:t>Stalagmites and stalactites</a:t>
            </a:r>
          </a:p>
          <a:p>
            <a:pPr lvl="1"/>
            <a:r>
              <a:rPr lang="en-AU" dirty="0"/>
              <a:t>Continued…</a:t>
            </a:r>
          </a:p>
        </p:txBody>
      </p:sp>
    </p:spTree>
    <p:extLst>
      <p:ext uri="{BB962C8B-B14F-4D97-AF65-F5344CB8AC3E}">
        <p14:creationId xmlns:p14="http://schemas.microsoft.com/office/powerpoint/2010/main" val="1027054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94E570-13B3-4DAB-BCBE-A2DA2AD5CAA0}"/>
              </a:ext>
            </a:extLst>
          </p:cNvPr>
          <p:cNvPicPr>
            <a:picLocks noGrp="1" noChangeAspect="1"/>
          </p:cNvPicPr>
          <p:nvPr>
            <p:ph idx="1"/>
          </p:nvPr>
        </p:nvPicPr>
        <p:blipFill>
          <a:blip r:embed="rId2"/>
          <a:stretch>
            <a:fillRect/>
          </a:stretch>
        </p:blipFill>
        <p:spPr>
          <a:xfrm>
            <a:off x="470930" y="0"/>
            <a:ext cx="11233390" cy="6871800"/>
          </a:xfrm>
        </p:spPr>
      </p:pic>
      <p:sp>
        <p:nvSpPr>
          <p:cNvPr id="2" name="Title 1">
            <a:extLst>
              <a:ext uri="{FF2B5EF4-FFF2-40B4-BE49-F238E27FC236}">
                <a16:creationId xmlns:a16="http://schemas.microsoft.com/office/drawing/2014/main" id="{791F4725-42C0-4940-85AF-26BD0B4560E7}"/>
              </a:ext>
            </a:extLst>
          </p:cNvPr>
          <p:cNvSpPr>
            <a:spLocks noGrp="1"/>
          </p:cNvSpPr>
          <p:nvPr>
            <p:ph type="title"/>
          </p:nvPr>
        </p:nvSpPr>
        <p:spPr>
          <a:xfrm>
            <a:off x="2592925" y="0"/>
            <a:ext cx="8911687" cy="1905000"/>
          </a:xfrm>
        </p:spPr>
        <p:txBody>
          <a:bodyPr/>
          <a:lstStyle/>
          <a:p>
            <a:r>
              <a:rPr lang="en-AU" b="1" dirty="0"/>
              <a:t>Kelly Hill Cave Kangaroo Island</a:t>
            </a:r>
          </a:p>
        </p:txBody>
      </p:sp>
    </p:spTree>
    <p:extLst>
      <p:ext uri="{BB962C8B-B14F-4D97-AF65-F5344CB8AC3E}">
        <p14:creationId xmlns:p14="http://schemas.microsoft.com/office/powerpoint/2010/main" val="2912914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43BE-6A61-4772-AFE6-1B16115B7720}"/>
              </a:ext>
            </a:extLst>
          </p:cNvPr>
          <p:cNvSpPr>
            <a:spLocks noGrp="1"/>
          </p:cNvSpPr>
          <p:nvPr>
            <p:ph type="title"/>
          </p:nvPr>
        </p:nvSpPr>
        <p:spPr>
          <a:xfrm>
            <a:off x="2592925" y="440872"/>
            <a:ext cx="8911687" cy="849086"/>
          </a:xfrm>
        </p:spPr>
        <p:txBody>
          <a:bodyPr/>
          <a:lstStyle/>
          <a:p>
            <a:r>
              <a:rPr lang="en-AU" b="1" dirty="0"/>
              <a:t>Big Bang Earth Problems</a:t>
            </a:r>
          </a:p>
        </p:txBody>
      </p:sp>
      <p:sp>
        <p:nvSpPr>
          <p:cNvPr id="3" name="Content Placeholder 2">
            <a:extLst>
              <a:ext uri="{FF2B5EF4-FFF2-40B4-BE49-F238E27FC236}">
                <a16:creationId xmlns:a16="http://schemas.microsoft.com/office/drawing/2014/main" id="{50BF379D-D258-4DD2-8A6B-63E573A50D2E}"/>
              </a:ext>
            </a:extLst>
          </p:cNvPr>
          <p:cNvSpPr>
            <a:spLocks noGrp="1"/>
          </p:cNvSpPr>
          <p:nvPr>
            <p:ph idx="1"/>
          </p:nvPr>
        </p:nvSpPr>
        <p:spPr>
          <a:xfrm>
            <a:off x="2589212" y="1453243"/>
            <a:ext cx="8915400" cy="5143500"/>
          </a:xfrm>
        </p:spPr>
        <p:txBody>
          <a:bodyPr/>
          <a:lstStyle/>
          <a:p>
            <a:r>
              <a:rPr lang="en-AU" sz="2800" dirty="0"/>
              <a:t>Old Earth Problems</a:t>
            </a:r>
          </a:p>
          <a:p>
            <a:pPr lvl="1"/>
            <a:r>
              <a:rPr lang="en-AU" sz="2800" dirty="0"/>
              <a:t>Volcanic Eruptions – max of 100 M years</a:t>
            </a:r>
          </a:p>
          <a:p>
            <a:pPr lvl="1"/>
            <a:r>
              <a:rPr lang="en-AU" sz="2800" dirty="0"/>
              <a:t>River Sediments – max of 30 M years</a:t>
            </a:r>
          </a:p>
          <a:p>
            <a:pPr lvl="1"/>
            <a:r>
              <a:rPr lang="en-AU" sz="2800" dirty="0"/>
              <a:t>Dissolved Metals in Oceans – max of 1 M </a:t>
            </a:r>
            <a:r>
              <a:rPr lang="en-AU" sz="2800" dirty="0" err="1"/>
              <a:t>yrs</a:t>
            </a:r>
            <a:endParaRPr lang="en-AU" sz="2800" dirty="0"/>
          </a:p>
          <a:p>
            <a:pPr lvl="1"/>
            <a:r>
              <a:rPr lang="en-AU" sz="2800" dirty="0"/>
              <a:t>Helium in Zircons – max of 10,000 years</a:t>
            </a:r>
          </a:p>
          <a:p>
            <a:pPr lvl="1"/>
            <a:r>
              <a:rPr lang="en-AU" sz="2800" dirty="0"/>
              <a:t>Human Footprint on Squashed Trilobite</a:t>
            </a:r>
          </a:p>
          <a:p>
            <a:pPr lvl="1"/>
            <a:r>
              <a:rPr lang="en-AU" sz="2800" dirty="0"/>
              <a:t>Proteins and Soft Tissue in Dinosaur ‘fossils’</a:t>
            </a:r>
          </a:p>
          <a:p>
            <a:pPr lvl="2"/>
            <a:r>
              <a:rPr lang="en-AU" sz="2600" dirty="0"/>
              <a:t>Max of 10,000 years</a:t>
            </a:r>
          </a:p>
          <a:p>
            <a:pPr marL="0" indent="0">
              <a:buNone/>
            </a:pPr>
            <a:endParaRPr lang="en-AU" dirty="0"/>
          </a:p>
        </p:txBody>
      </p:sp>
    </p:spTree>
    <p:extLst>
      <p:ext uri="{BB962C8B-B14F-4D97-AF65-F5344CB8AC3E}">
        <p14:creationId xmlns:p14="http://schemas.microsoft.com/office/powerpoint/2010/main" val="832681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1C894-94F6-4088-8EE3-CC517D7BE476}"/>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5E598DF0-B38A-417F-BFAF-8670AD869462}"/>
              </a:ext>
            </a:extLst>
          </p:cNvPr>
          <p:cNvPicPr>
            <a:picLocks noGrp="1" noChangeAspect="1"/>
          </p:cNvPicPr>
          <p:nvPr>
            <p:ph idx="1"/>
          </p:nvPr>
        </p:nvPicPr>
        <p:blipFill>
          <a:blip r:embed="rId2"/>
          <a:stretch>
            <a:fillRect/>
          </a:stretch>
        </p:blipFill>
        <p:spPr>
          <a:xfrm>
            <a:off x="136203" y="-1"/>
            <a:ext cx="11775935" cy="6854773"/>
          </a:xfrm>
        </p:spPr>
      </p:pic>
    </p:spTree>
    <p:extLst>
      <p:ext uri="{BB962C8B-B14F-4D97-AF65-F5344CB8AC3E}">
        <p14:creationId xmlns:p14="http://schemas.microsoft.com/office/powerpoint/2010/main" val="3362446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2E15-1EC6-4604-949C-60F101491403}"/>
              </a:ext>
            </a:extLst>
          </p:cNvPr>
          <p:cNvSpPr>
            <a:spLocks noGrp="1"/>
          </p:cNvSpPr>
          <p:nvPr>
            <p:ph type="title"/>
          </p:nvPr>
        </p:nvSpPr>
        <p:spPr>
          <a:xfrm>
            <a:off x="2592925" y="522514"/>
            <a:ext cx="8911687" cy="783772"/>
          </a:xfrm>
        </p:spPr>
        <p:txBody>
          <a:bodyPr/>
          <a:lstStyle/>
          <a:p>
            <a:r>
              <a:rPr lang="en-AU" b="1" dirty="0"/>
              <a:t>Big Bang Earth Problems</a:t>
            </a:r>
          </a:p>
        </p:txBody>
      </p:sp>
      <p:sp>
        <p:nvSpPr>
          <p:cNvPr id="3" name="Content Placeholder 2">
            <a:extLst>
              <a:ext uri="{FF2B5EF4-FFF2-40B4-BE49-F238E27FC236}">
                <a16:creationId xmlns:a16="http://schemas.microsoft.com/office/drawing/2014/main" id="{C149F42C-E7C5-4057-AD3E-B48A1EBE8A83}"/>
              </a:ext>
            </a:extLst>
          </p:cNvPr>
          <p:cNvSpPr>
            <a:spLocks noGrp="1"/>
          </p:cNvSpPr>
          <p:nvPr>
            <p:ph idx="1"/>
          </p:nvPr>
        </p:nvSpPr>
        <p:spPr>
          <a:xfrm>
            <a:off x="2589212" y="1502229"/>
            <a:ext cx="8915400" cy="4980214"/>
          </a:xfrm>
        </p:spPr>
        <p:txBody>
          <a:bodyPr/>
          <a:lstStyle/>
          <a:p>
            <a:r>
              <a:rPr lang="en-AU" sz="2400" dirty="0"/>
              <a:t>Earth and Venus are Twins??</a:t>
            </a:r>
          </a:p>
          <a:p>
            <a:pPr lvl="1"/>
            <a:r>
              <a:rPr lang="en-AU" sz="2400" dirty="0"/>
              <a:t>Venus has a toxic, high pressure atmosphere</a:t>
            </a:r>
          </a:p>
          <a:p>
            <a:pPr lvl="1"/>
            <a:r>
              <a:rPr lang="en-AU" sz="2400" dirty="0"/>
              <a:t>Venus has no water</a:t>
            </a:r>
          </a:p>
          <a:p>
            <a:pPr lvl="1"/>
            <a:r>
              <a:rPr lang="en-AU" sz="2400" dirty="0"/>
              <a:t>Venus day is 117 earth days long.</a:t>
            </a:r>
          </a:p>
          <a:p>
            <a:pPr lvl="1"/>
            <a:r>
              <a:rPr lang="en-AU" sz="2400" dirty="0"/>
              <a:t>Venus has no seasons</a:t>
            </a:r>
          </a:p>
          <a:p>
            <a:pPr lvl="1"/>
            <a:r>
              <a:rPr lang="en-AU" sz="2400" dirty="0"/>
              <a:t>Venus has no moon</a:t>
            </a:r>
          </a:p>
          <a:p>
            <a:pPr lvl="1"/>
            <a:r>
              <a:rPr lang="en-AU" sz="2400" dirty="0"/>
              <a:t>Venus has no magnetic field</a:t>
            </a:r>
          </a:p>
          <a:p>
            <a:pPr lvl="1"/>
            <a:endParaRPr lang="en-AU" sz="2400" dirty="0"/>
          </a:p>
          <a:p>
            <a:pPr lvl="1"/>
            <a:r>
              <a:rPr lang="en-AU" sz="2400" b="1" dirty="0"/>
              <a:t>Earth is very special.</a:t>
            </a:r>
          </a:p>
          <a:p>
            <a:pPr marL="457200" lvl="1" indent="0">
              <a:buNone/>
            </a:pPr>
            <a:endParaRPr lang="en-AU" sz="2400" dirty="0"/>
          </a:p>
          <a:p>
            <a:endParaRPr lang="en-AU" dirty="0"/>
          </a:p>
        </p:txBody>
      </p:sp>
    </p:spTree>
    <p:extLst>
      <p:ext uri="{BB962C8B-B14F-4D97-AF65-F5344CB8AC3E}">
        <p14:creationId xmlns:p14="http://schemas.microsoft.com/office/powerpoint/2010/main" val="2200514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0D39-907C-4826-84F5-B01249815699}"/>
              </a:ext>
            </a:extLst>
          </p:cNvPr>
          <p:cNvSpPr>
            <a:spLocks noGrp="1"/>
          </p:cNvSpPr>
          <p:nvPr>
            <p:ph type="title"/>
          </p:nvPr>
        </p:nvSpPr>
        <p:spPr>
          <a:xfrm>
            <a:off x="2207623" y="0"/>
            <a:ext cx="9296989" cy="1905000"/>
          </a:xfrm>
        </p:spPr>
        <p:txBody>
          <a:bodyPr/>
          <a:lstStyle/>
          <a:p>
            <a:r>
              <a:rPr lang="en-AU" dirty="0"/>
              <a:t>Venus and Earth’s Magnetic Fields - Wiki</a:t>
            </a:r>
          </a:p>
        </p:txBody>
      </p:sp>
      <p:pic>
        <p:nvPicPr>
          <p:cNvPr id="5" name="Content Placeholder 4">
            <a:extLst>
              <a:ext uri="{FF2B5EF4-FFF2-40B4-BE49-F238E27FC236}">
                <a16:creationId xmlns:a16="http://schemas.microsoft.com/office/drawing/2014/main" id="{5496FCDE-C2DE-4AD3-8051-98D4BFA52471}"/>
              </a:ext>
            </a:extLst>
          </p:cNvPr>
          <p:cNvPicPr>
            <a:picLocks noGrp="1" noChangeAspect="1"/>
          </p:cNvPicPr>
          <p:nvPr>
            <p:ph idx="1"/>
          </p:nvPr>
        </p:nvPicPr>
        <p:blipFill>
          <a:blip r:embed="rId2"/>
          <a:stretch>
            <a:fillRect/>
          </a:stretch>
        </p:blipFill>
        <p:spPr>
          <a:xfrm>
            <a:off x="2364377" y="596479"/>
            <a:ext cx="8595360" cy="6289288"/>
          </a:xfrm>
        </p:spPr>
      </p:pic>
    </p:spTree>
    <p:extLst>
      <p:ext uri="{BB962C8B-B14F-4D97-AF65-F5344CB8AC3E}">
        <p14:creationId xmlns:p14="http://schemas.microsoft.com/office/powerpoint/2010/main" val="4278372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796961-EFFF-4886-A67E-84A9B804A113}"/>
              </a:ext>
            </a:extLst>
          </p:cNvPr>
          <p:cNvPicPr>
            <a:picLocks noGrp="1" noChangeAspect="1"/>
          </p:cNvPicPr>
          <p:nvPr>
            <p:ph idx="1"/>
          </p:nvPr>
        </p:nvPicPr>
        <p:blipFill>
          <a:blip r:embed="rId2"/>
          <a:stretch>
            <a:fillRect/>
          </a:stretch>
        </p:blipFill>
        <p:spPr>
          <a:xfrm>
            <a:off x="2939143" y="-85045"/>
            <a:ext cx="6943045" cy="6943045"/>
          </a:xfrm>
        </p:spPr>
      </p:pic>
      <p:sp>
        <p:nvSpPr>
          <p:cNvPr id="2" name="Title 1">
            <a:extLst>
              <a:ext uri="{FF2B5EF4-FFF2-40B4-BE49-F238E27FC236}">
                <a16:creationId xmlns:a16="http://schemas.microsoft.com/office/drawing/2014/main" id="{8DF46B5B-200E-4734-BA8E-0144F82B0737}"/>
              </a:ext>
            </a:extLst>
          </p:cNvPr>
          <p:cNvSpPr>
            <a:spLocks noGrp="1"/>
          </p:cNvSpPr>
          <p:nvPr>
            <p:ph type="title"/>
          </p:nvPr>
        </p:nvSpPr>
        <p:spPr>
          <a:xfrm>
            <a:off x="3553096" y="-85045"/>
            <a:ext cx="7951515" cy="1990045"/>
          </a:xfrm>
        </p:spPr>
        <p:txBody>
          <a:bodyPr/>
          <a:lstStyle/>
          <a:p>
            <a:r>
              <a:rPr lang="en-AU" dirty="0">
                <a:solidFill>
                  <a:schemeClr val="bg1"/>
                </a:solidFill>
              </a:rPr>
              <a:t>Earth and Moon - NASA</a:t>
            </a:r>
          </a:p>
        </p:txBody>
      </p:sp>
    </p:spTree>
    <p:extLst>
      <p:ext uri="{BB962C8B-B14F-4D97-AF65-F5344CB8AC3E}">
        <p14:creationId xmlns:p14="http://schemas.microsoft.com/office/powerpoint/2010/main" val="4018127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5DF056-78AC-49B6-82D7-27B218F0220D}"/>
              </a:ext>
            </a:extLst>
          </p:cNvPr>
          <p:cNvPicPr>
            <a:picLocks noGrp="1" noChangeAspect="1"/>
          </p:cNvPicPr>
          <p:nvPr>
            <p:ph idx="1"/>
          </p:nvPr>
        </p:nvPicPr>
        <p:blipFill>
          <a:blip r:embed="rId2"/>
          <a:stretch>
            <a:fillRect/>
          </a:stretch>
        </p:blipFill>
        <p:spPr>
          <a:xfrm>
            <a:off x="-195943" y="-51382"/>
            <a:ext cx="12387943" cy="6968219"/>
          </a:xfrm>
        </p:spPr>
      </p:pic>
      <p:sp>
        <p:nvSpPr>
          <p:cNvPr id="2" name="Title 1">
            <a:extLst>
              <a:ext uri="{FF2B5EF4-FFF2-40B4-BE49-F238E27FC236}">
                <a16:creationId xmlns:a16="http://schemas.microsoft.com/office/drawing/2014/main" id="{D61085BF-4C77-49D9-8D2B-41C4B67AEECA}"/>
              </a:ext>
            </a:extLst>
          </p:cNvPr>
          <p:cNvSpPr>
            <a:spLocks noGrp="1"/>
          </p:cNvSpPr>
          <p:nvPr>
            <p:ph type="title"/>
          </p:nvPr>
        </p:nvSpPr>
        <p:spPr>
          <a:xfrm>
            <a:off x="9705703" y="624109"/>
            <a:ext cx="1933303" cy="2262781"/>
          </a:xfrm>
        </p:spPr>
        <p:txBody>
          <a:bodyPr>
            <a:normAutofit fontScale="90000"/>
          </a:bodyPr>
          <a:lstStyle/>
          <a:p>
            <a:r>
              <a:rPr lang="en-AU" dirty="0">
                <a:solidFill>
                  <a:schemeClr val="bg1"/>
                </a:solidFill>
              </a:rPr>
              <a:t>Venus – our Twin Planet - ESA</a:t>
            </a:r>
          </a:p>
        </p:txBody>
      </p:sp>
    </p:spTree>
    <p:extLst>
      <p:ext uri="{BB962C8B-B14F-4D97-AF65-F5344CB8AC3E}">
        <p14:creationId xmlns:p14="http://schemas.microsoft.com/office/powerpoint/2010/main" val="2672735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E20CAD-7921-41E8-AACE-50615D39F76F}"/>
              </a:ext>
            </a:extLst>
          </p:cNvPr>
          <p:cNvPicPr>
            <a:picLocks noGrp="1" noChangeAspect="1"/>
          </p:cNvPicPr>
          <p:nvPr>
            <p:ph idx="1"/>
          </p:nvPr>
        </p:nvPicPr>
        <p:blipFill>
          <a:blip r:embed="rId2"/>
          <a:stretch>
            <a:fillRect/>
          </a:stretch>
        </p:blipFill>
        <p:spPr>
          <a:xfrm>
            <a:off x="1280160" y="20193"/>
            <a:ext cx="9901646" cy="6872437"/>
          </a:xfrm>
        </p:spPr>
      </p:pic>
      <p:sp>
        <p:nvSpPr>
          <p:cNvPr id="2" name="Title 1">
            <a:extLst>
              <a:ext uri="{FF2B5EF4-FFF2-40B4-BE49-F238E27FC236}">
                <a16:creationId xmlns:a16="http://schemas.microsoft.com/office/drawing/2014/main" id="{B8A49BE4-98CA-4892-AAF1-7FD64361E451}"/>
              </a:ext>
            </a:extLst>
          </p:cNvPr>
          <p:cNvSpPr>
            <a:spLocks noGrp="1"/>
          </p:cNvSpPr>
          <p:nvPr>
            <p:ph type="title"/>
          </p:nvPr>
        </p:nvSpPr>
        <p:spPr>
          <a:xfrm>
            <a:off x="1436915" y="117566"/>
            <a:ext cx="10067698" cy="1787434"/>
          </a:xfrm>
        </p:spPr>
        <p:txBody>
          <a:bodyPr/>
          <a:lstStyle/>
          <a:p>
            <a:r>
              <a:rPr lang="en-AU" dirty="0">
                <a:solidFill>
                  <a:schemeClr val="bg1"/>
                </a:solidFill>
              </a:rPr>
              <a:t>Earth –Amazon                                   - NASA</a:t>
            </a:r>
          </a:p>
        </p:txBody>
      </p:sp>
    </p:spTree>
    <p:extLst>
      <p:ext uri="{BB962C8B-B14F-4D97-AF65-F5344CB8AC3E}">
        <p14:creationId xmlns:p14="http://schemas.microsoft.com/office/powerpoint/2010/main" val="32573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72653A-3CE1-4EB1-AE84-67CE49F24D0C}"/>
              </a:ext>
            </a:extLst>
          </p:cNvPr>
          <p:cNvPicPr>
            <a:picLocks noGrp="1" noChangeAspect="1"/>
          </p:cNvPicPr>
          <p:nvPr>
            <p:ph idx="1"/>
          </p:nvPr>
        </p:nvPicPr>
        <p:blipFill>
          <a:blip r:embed="rId2"/>
          <a:stretch>
            <a:fillRect/>
          </a:stretch>
        </p:blipFill>
        <p:spPr>
          <a:xfrm>
            <a:off x="2495006" y="1605"/>
            <a:ext cx="7772399" cy="6866077"/>
          </a:xfrm>
        </p:spPr>
      </p:pic>
      <p:sp>
        <p:nvSpPr>
          <p:cNvPr id="2" name="Title 1">
            <a:extLst>
              <a:ext uri="{FF2B5EF4-FFF2-40B4-BE49-F238E27FC236}">
                <a16:creationId xmlns:a16="http://schemas.microsoft.com/office/drawing/2014/main" id="{DC4169E3-520F-4C0D-AAA8-984462BF7906}"/>
              </a:ext>
            </a:extLst>
          </p:cNvPr>
          <p:cNvSpPr>
            <a:spLocks noGrp="1"/>
          </p:cNvSpPr>
          <p:nvPr>
            <p:ph type="title"/>
          </p:nvPr>
        </p:nvSpPr>
        <p:spPr>
          <a:xfrm>
            <a:off x="3331029" y="0"/>
            <a:ext cx="8173583" cy="1905000"/>
          </a:xfrm>
        </p:spPr>
        <p:txBody>
          <a:bodyPr/>
          <a:lstStyle/>
          <a:p>
            <a:r>
              <a:rPr lang="en-AU" b="1" dirty="0">
                <a:solidFill>
                  <a:schemeClr val="tx1"/>
                </a:solidFill>
              </a:rPr>
              <a:t>Venus Surface - Russia</a:t>
            </a:r>
          </a:p>
        </p:txBody>
      </p:sp>
    </p:spTree>
    <p:extLst>
      <p:ext uri="{BB962C8B-B14F-4D97-AF65-F5344CB8AC3E}">
        <p14:creationId xmlns:p14="http://schemas.microsoft.com/office/powerpoint/2010/main" val="152839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1C31-716F-44A7-B94B-FD43A194347C}"/>
              </a:ext>
            </a:extLst>
          </p:cNvPr>
          <p:cNvSpPr>
            <a:spLocks noGrp="1"/>
          </p:cNvSpPr>
          <p:nvPr>
            <p:ph type="ctrTitle"/>
          </p:nvPr>
        </p:nvSpPr>
        <p:spPr>
          <a:xfrm>
            <a:off x="2589213" y="209862"/>
            <a:ext cx="8915399" cy="1723869"/>
          </a:xfrm>
        </p:spPr>
        <p:txBody>
          <a:bodyPr>
            <a:normAutofit fontScale="90000"/>
          </a:bodyPr>
          <a:lstStyle/>
          <a:p>
            <a:r>
              <a:rPr lang="en-AU" b="1" dirty="0"/>
              <a:t>The Books of Moses </a:t>
            </a:r>
            <a:br>
              <a:rPr lang="en-AU" b="1" dirty="0"/>
            </a:br>
            <a:r>
              <a:rPr lang="en-AU" b="1" dirty="0"/>
              <a:t>– Fact or Fiction?</a:t>
            </a:r>
            <a:endParaRPr lang="en-AU" dirty="0"/>
          </a:p>
        </p:txBody>
      </p:sp>
      <p:sp>
        <p:nvSpPr>
          <p:cNvPr id="3" name="Subtitle 2">
            <a:extLst>
              <a:ext uri="{FF2B5EF4-FFF2-40B4-BE49-F238E27FC236}">
                <a16:creationId xmlns:a16="http://schemas.microsoft.com/office/drawing/2014/main" id="{090B9F6D-C8CA-481A-9AC2-BBCFE4A32130}"/>
              </a:ext>
            </a:extLst>
          </p:cNvPr>
          <p:cNvSpPr>
            <a:spLocks noGrp="1"/>
          </p:cNvSpPr>
          <p:nvPr>
            <p:ph type="subTitle" idx="1"/>
          </p:nvPr>
        </p:nvSpPr>
        <p:spPr>
          <a:xfrm>
            <a:off x="2589213" y="2083633"/>
            <a:ext cx="8915399" cy="4415138"/>
          </a:xfrm>
        </p:spPr>
        <p:txBody>
          <a:bodyPr>
            <a:noAutofit/>
          </a:bodyPr>
          <a:lstStyle/>
          <a:p>
            <a:r>
              <a:rPr lang="en-AU" sz="3600" b="1" dirty="0"/>
              <a:t>I have a Master’s degree in Applied Science, and am also a young Earth Creationist, so hopefully I can present the Biblical case with a scientific perspective, and also present the secular case without blind adherence to its beliefs.</a:t>
            </a:r>
            <a:endParaRPr lang="en-AU" sz="3600" dirty="0"/>
          </a:p>
        </p:txBody>
      </p:sp>
    </p:spTree>
    <p:extLst>
      <p:ext uri="{BB962C8B-B14F-4D97-AF65-F5344CB8AC3E}">
        <p14:creationId xmlns:p14="http://schemas.microsoft.com/office/powerpoint/2010/main" val="3724968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FD85-B995-4F12-AB32-C2750BFD2908}"/>
              </a:ext>
            </a:extLst>
          </p:cNvPr>
          <p:cNvSpPr>
            <a:spLocks noGrp="1"/>
          </p:cNvSpPr>
          <p:nvPr>
            <p:ph type="title"/>
          </p:nvPr>
        </p:nvSpPr>
        <p:spPr/>
        <p:txBody>
          <a:bodyPr/>
          <a:lstStyle/>
          <a:p>
            <a:r>
              <a:rPr lang="en-AU" b="1" dirty="0"/>
              <a:t>Cosmic Microwave Background</a:t>
            </a:r>
            <a:endParaRPr lang="en-AU" dirty="0"/>
          </a:p>
        </p:txBody>
      </p:sp>
      <p:sp>
        <p:nvSpPr>
          <p:cNvPr id="3" name="Content Placeholder 2">
            <a:extLst>
              <a:ext uri="{FF2B5EF4-FFF2-40B4-BE49-F238E27FC236}">
                <a16:creationId xmlns:a16="http://schemas.microsoft.com/office/drawing/2014/main" id="{F86A431A-AB38-49D6-9E5F-2F9A7A400288}"/>
              </a:ext>
            </a:extLst>
          </p:cNvPr>
          <p:cNvSpPr>
            <a:spLocks noGrp="1"/>
          </p:cNvSpPr>
          <p:nvPr>
            <p:ph idx="1"/>
          </p:nvPr>
        </p:nvSpPr>
        <p:spPr>
          <a:xfrm>
            <a:off x="2589212" y="1436914"/>
            <a:ext cx="8915400" cy="4474308"/>
          </a:xfrm>
        </p:spPr>
        <p:txBody>
          <a:bodyPr>
            <a:normAutofit/>
          </a:bodyPr>
          <a:lstStyle/>
          <a:p>
            <a:r>
              <a:rPr lang="en-AU" sz="2400" dirty="0"/>
              <a:t>Claimed as a prediction of Big Bang Theory</a:t>
            </a:r>
          </a:p>
          <a:p>
            <a:pPr lvl="1"/>
            <a:r>
              <a:rPr lang="en-AU" sz="2400" dirty="0"/>
              <a:t>CMB was known before BB theory proposed.</a:t>
            </a:r>
          </a:p>
          <a:p>
            <a:r>
              <a:rPr lang="en-AU" sz="2400" dirty="0"/>
              <a:t>CMB is </a:t>
            </a:r>
            <a:r>
              <a:rPr lang="en-AU" sz="2400" dirty="0" err="1"/>
              <a:t>centered</a:t>
            </a:r>
            <a:r>
              <a:rPr lang="en-AU" sz="2400" dirty="0"/>
              <a:t> on Earth</a:t>
            </a:r>
          </a:p>
          <a:p>
            <a:pPr lvl="1"/>
            <a:r>
              <a:rPr lang="en-AU" sz="2400" dirty="0"/>
              <a:t>Anathema to Atheists</a:t>
            </a:r>
          </a:p>
        </p:txBody>
      </p:sp>
    </p:spTree>
    <p:extLst>
      <p:ext uri="{BB962C8B-B14F-4D97-AF65-F5344CB8AC3E}">
        <p14:creationId xmlns:p14="http://schemas.microsoft.com/office/powerpoint/2010/main" val="2488597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2E82-B164-4E2B-BC1F-04A37F2EFF9F}"/>
              </a:ext>
            </a:extLst>
          </p:cNvPr>
          <p:cNvSpPr>
            <a:spLocks noGrp="1"/>
          </p:cNvSpPr>
          <p:nvPr>
            <p:ph type="title"/>
          </p:nvPr>
        </p:nvSpPr>
        <p:spPr>
          <a:xfrm>
            <a:off x="2592925" y="624110"/>
            <a:ext cx="8911687" cy="780147"/>
          </a:xfrm>
        </p:spPr>
        <p:txBody>
          <a:bodyPr/>
          <a:lstStyle/>
          <a:p>
            <a:r>
              <a:rPr lang="en-AU" b="1" dirty="0"/>
              <a:t>Big Bang Rebellion</a:t>
            </a:r>
          </a:p>
        </p:txBody>
      </p:sp>
      <p:sp>
        <p:nvSpPr>
          <p:cNvPr id="3" name="Content Placeholder 2">
            <a:extLst>
              <a:ext uri="{FF2B5EF4-FFF2-40B4-BE49-F238E27FC236}">
                <a16:creationId xmlns:a16="http://schemas.microsoft.com/office/drawing/2014/main" id="{5E66E11E-51F6-4E6C-A203-F902AC228E76}"/>
              </a:ext>
            </a:extLst>
          </p:cNvPr>
          <p:cNvSpPr>
            <a:spLocks noGrp="1"/>
          </p:cNvSpPr>
          <p:nvPr>
            <p:ph idx="1"/>
          </p:nvPr>
        </p:nvSpPr>
        <p:spPr>
          <a:xfrm>
            <a:off x="2589212" y="1616529"/>
            <a:ext cx="8915400" cy="4294693"/>
          </a:xfrm>
        </p:spPr>
        <p:txBody>
          <a:bodyPr>
            <a:normAutofit/>
          </a:bodyPr>
          <a:lstStyle/>
          <a:p>
            <a:r>
              <a:rPr lang="en-AU" sz="2400" b="1" dirty="0"/>
              <a:t>Open Letter to the Scientific Community</a:t>
            </a:r>
          </a:p>
          <a:p>
            <a:r>
              <a:rPr lang="en-AU" sz="2400" dirty="0"/>
              <a:t>SERIOUS QUESTIONS ABOUT THE VALIDITY OF THE UNDERLYING THEORY</a:t>
            </a:r>
          </a:p>
          <a:p>
            <a:pPr lvl="1"/>
            <a:r>
              <a:rPr lang="en-AU" sz="2400" dirty="0"/>
              <a:t>Inflation, dark matter, dark energy, etc.</a:t>
            </a:r>
          </a:p>
          <a:p>
            <a:pPr lvl="2"/>
            <a:r>
              <a:rPr lang="en-AU" sz="2200" dirty="0"/>
              <a:t>All fudge factors</a:t>
            </a:r>
          </a:p>
          <a:p>
            <a:pPr lvl="1"/>
            <a:r>
              <a:rPr lang="en-AU" sz="2400" dirty="0"/>
              <a:t>No quantitative predictions</a:t>
            </a:r>
          </a:p>
          <a:p>
            <a:pPr lvl="1"/>
            <a:r>
              <a:rPr lang="en-AU" sz="2400" dirty="0"/>
              <a:t>Signed by over 400 scientists and engineers</a:t>
            </a:r>
          </a:p>
        </p:txBody>
      </p:sp>
    </p:spTree>
    <p:extLst>
      <p:ext uri="{BB962C8B-B14F-4D97-AF65-F5344CB8AC3E}">
        <p14:creationId xmlns:p14="http://schemas.microsoft.com/office/powerpoint/2010/main" val="1842379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AAAD-02D3-4BBD-A886-D9052C4C202F}"/>
              </a:ext>
            </a:extLst>
          </p:cNvPr>
          <p:cNvSpPr>
            <a:spLocks noGrp="1"/>
          </p:cNvSpPr>
          <p:nvPr>
            <p:ph type="title"/>
          </p:nvPr>
        </p:nvSpPr>
        <p:spPr/>
        <p:txBody>
          <a:bodyPr/>
          <a:lstStyle/>
          <a:p>
            <a:r>
              <a:rPr lang="en-AU" b="1" dirty="0"/>
              <a:t>Conclusion</a:t>
            </a:r>
          </a:p>
        </p:txBody>
      </p:sp>
      <p:sp>
        <p:nvSpPr>
          <p:cNvPr id="3" name="Content Placeholder 2">
            <a:extLst>
              <a:ext uri="{FF2B5EF4-FFF2-40B4-BE49-F238E27FC236}">
                <a16:creationId xmlns:a16="http://schemas.microsoft.com/office/drawing/2014/main" id="{39DB149F-5182-4BC5-83E9-6AC9F25A99DB}"/>
              </a:ext>
            </a:extLst>
          </p:cNvPr>
          <p:cNvSpPr>
            <a:spLocks noGrp="1"/>
          </p:cNvSpPr>
          <p:nvPr>
            <p:ph idx="1"/>
          </p:nvPr>
        </p:nvSpPr>
        <p:spPr>
          <a:xfrm>
            <a:off x="2589212" y="1747157"/>
            <a:ext cx="8915400" cy="4164065"/>
          </a:xfrm>
        </p:spPr>
        <p:txBody>
          <a:bodyPr>
            <a:normAutofit/>
          </a:bodyPr>
          <a:lstStyle/>
          <a:p>
            <a:r>
              <a:rPr lang="en-AU" sz="2400" dirty="0"/>
              <a:t>Both models require many miracles</a:t>
            </a:r>
          </a:p>
          <a:p>
            <a:r>
              <a:rPr lang="en-AU" sz="2400" dirty="0"/>
              <a:t>Only Biblical Special Creation has a Creator with the intelligence and ability to perform the required miracles.</a:t>
            </a:r>
          </a:p>
          <a:p>
            <a:r>
              <a:rPr lang="en-AU" sz="2400" dirty="0"/>
              <a:t>Our observed universe fits much better with the Biblical Special Creation than the Big Bang model.</a:t>
            </a:r>
          </a:p>
          <a:p>
            <a:endParaRPr lang="en-AU" sz="2400" dirty="0"/>
          </a:p>
          <a:p>
            <a:r>
              <a:rPr lang="en-AU" sz="2400" dirty="0"/>
              <a:t>Next Topic: The Origin of Life: Special Creation or a Natural Process?</a:t>
            </a:r>
          </a:p>
          <a:p>
            <a:endParaRPr lang="en-AU" sz="2400" dirty="0"/>
          </a:p>
        </p:txBody>
      </p:sp>
    </p:spTree>
    <p:extLst>
      <p:ext uri="{BB962C8B-B14F-4D97-AF65-F5344CB8AC3E}">
        <p14:creationId xmlns:p14="http://schemas.microsoft.com/office/powerpoint/2010/main" val="3869205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AAAD-02D3-4BBD-A886-D9052C4C202F}"/>
              </a:ext>
            </a:extLst>
          </p:cNvPr>
          <p:cNvSpPr>
            <a:spLocks noGrp="1"/>
          </p:cNvSpPr>
          <p:nvPr>
            <p:ph type="title"/>
          </p:nvPr>
        </p:nvSpPr>
        <p:spPr>
          <a:xfrm>
            <a:off x="1943101" y="228600"/>
            <a:ext cx="9561512" cy="5682622"/>
          </a:xfrm>
        </p:spPr>
        <p:txBody>
          <a:bodyPr>
            <a:normAutofit fontScale="90000"/>
          </a:bodyPr>
          <a:lstStyle/>
          <a:p>
            <a:pPr algn="ctr"/>
            <a:r>
              <a:rPr lang="en-CA" b="1" i="1" dirty="0"/>
              <a:t>Written by Bruce Armstrong</a:t>
            </a:r>
            <a:br>
              <a:rPr lang="en-CA" b="1" i="1" dirty="0"/>
            </a:br>
            <a:r>
              <a:rPr lang="en-CA" b="1" i="1" dirty="0"/>
              <a:t>M App Sci</a:t>
            </a:r>
            <a:br>
              <a:rPr lang="en-CA" b="1" i="1" dirty="0"/>
            </a:br>
            <a:br>
              <a:rPr lang="en-CA" b="1" i="1" dirty="0"/>
            </a:br>
            <a:r>
              <a:rPr lang="en-CA" b="1" i="1" dirty="0"/>
              <a:t>Published by</a:t>
            </a:r>
            <a:br>
              <a:rPr lang="en-CA" b="1" i="1" dirty="0"/>
            </a:br>
            <a:r>
              <a:rPr lang="en-GB" b="1" i="1" dirty="0"/>
              <a:t>CENTRAL HIGHLANDS CHRISTIAN PUBLICATIONS</a:t>
            </a:r>
            <a:br>
              <a:rPr lang="en-GB" b="1" i="1" dirty="0"/>
            </a:br>
            <a:r>
              <a:rPr lang="it-IT" b="1" i="1" dirty="0"/>
              <a:t>PO Box 236, Creswick, Vic  3363  Australia</a:t>
            </a:r>
            <a:br>
              <a:rPr lang="it-IT" b="1" i="1" dirty="0"/>
            </a:br>
            <a:r>
              <a:rPr lang="en-CA" b="1" i="1" dirty="0"/>
              <a:t>Email info@chcpublications.net</a:t>
            </a:r>
            <a:br>
              <a:rPr lang="en-CA" b="1" i="1" dirty="0"/>
            </a:br>
            <a:r>
              <a:rPr lang="fr-FR" b="1" i="1" dirty="0"/>
              <a:t>Web Page http://www.chcpublications.net</a:t>
            </a:r>
            <a:br>
              <a:rPr lang="en-US" b="1" dirty="0"/>
            </a:br>
            <a:br>
              <a:rPr lang="en-GB" b="1" dirty="0"/>
            </a:br>
            <a:br>
              <a:rPr lang="en-AU" sz="4400" dirty="0"/>
            </a:br>
            <a:endParaRPr lang="en-AU" b="1" dirty="0"/>
          </a:p>
        </p:txBody>
      </p:sp>
      <p:sp>
        <p:nvSpPr>
          <p:cNvPr id="3" name="Content Placeholder 2">
            <a:extLst>
              <a:ext uri="{FF2B5EF4-FFF2-40B4-BE49-F238E27FC236}">
                <a16:creationId xmlns:a16="http://schemas.microsoft.com/office/drawing/2014/main" id="{39DB149F-5182-4BC5-83E9-6AC9F25A99DB}"/>
              </a:ext>
            </a:extLst>
          </p:cNvPr>
          <p:cNvSpPr>
            <a:spLocks noGrp="1"/>
          </p:cNvSpPr>
          <p:nvPr>
            <p:ph idx="1"/>
          </p:nvPr>
        </p:nvSpPr>
        <p:spPr>
          <a:xfrm>
            <a:off x="2589212" y="4882244"/>
            <a:ext cx="8915400" cy="1747156"/>
          </a:xfrm>
        </p:spPr>
        <p:txBody>
          <a:bodyPr>
            <a:normAutofit/>
          </a:bodyPr>
          <a:lstStyle/>
          <a:p>
            <a:pPr algn="ctr"/>
            <a:r>
              <a:rPr lang="en-GB" sz="3200" b="1" dirty="0"/>
              <a:t>Copyright © 2018</a:t>
            </a:r>
            <a:endParaRPr lang="en-AU" sz="3200" dirty="0"/>
          </a:p>
        </p:txBody>
      </p:sp>
    </p:spTree>
    <p:extLst>
      <p:ext uri="{BB962C8B-B14F-4D97-AF65-F5344CB8AC3E}">
        <p14:creationId xmlns:p14="http://schemas.microsoft.com/office/powerpoint/2010/main" val="257559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1C31-716F-44A7-B94B-FD43A194347C}"/>
              </a:ext>
            </a:extLst>
          </p:cNvPr>
          <p:cNvSpPr>
            <a:spLocks noGrp="1"/>
          </p:cNvSpPr>
          <p:nvPr>
            <p:ph type="ctrTitle"/>
          </p:nvPr>
        </p:nvSpPr>
        <p:spPr>
          <a:xfrm>
            <a:off x="2589213" y="209862"/>
            <a:ext cx="8915399" cy="1723869"/>
          </a:xfrm>
        </p:spPr>
        <p:txBody>
          <a:bodyPr>
            <a:normAutofit fontScale="90000"/>
          </a:bodyPr>
          <a:lstStyle/>
          <a:p>
            <a:r>
              <a:rPr lang="en-AU" b="1" dirty="0"/>
              <a:t>The Books of Moses </a:t>
            </a:r>
            <a:br>
              <a:rPr lang="en-AU" b="1" dirty="0"/>
            </a:br>
            <a:r>
              <a:rPr lang="en-AU" b="1" dirty="0"/>
              <a:t>– Fact or Fiction?</a:t>
            </a:r>
            <a:endParaRPr lang="en-AU" dirty="0"/>
          </a:p>
        </p:txBody>
      </p:sp>
      <p:sp>
        <p:nvSpPr>
          <p:cNvPr id="3" name="Subtitle 2">
            <a:extLst>
              <a:ext uri="{FF2B5EF4-FFF2-40B4-BE49-F238E27FC236}">
                <a16:creationId xmlns:a16="http://schemas.microsoft.com/office/drawing/2014/main" id="{090B9F6D-C8CA-481A-9AC2-BBCFE4A32130}"/>
              </a:ext>
            </a:extLst>
          </p:cNvPr>
          <p:cNvSpPr>
            <a:spLocks noGrp="1"/>
          </p:cNvSpPr>
          <p:nvPr>
            <p:ph type="subTitle" idx="1"/>
          </p:nvPr>
        </p:nvSpPr>
        <p:spPr>
          <a:xfrm>
            <a:off x="2589213" y="2083633"/>
            <a:ext cx="8915399" cy="4415138"/>
          </a:xfrm>
        </p:spPr>
        <p:txBody>
          <a:bodyPr>
            <a:noAutofit/>
          </a:bodyPr>
          <a:lstStyle/>
          <a:p>
            <a:r>
              <a:rPr lang="en-AU" sz="3600" dirty="0"/>
              <a:t>We will break for a cup of tea after about 45 minutes, then have another 45 minute session followed by 15 to 20 minutes of discussion.</a:t>
            </a:r>
          </a:p>
          <a:p>
            <a:r>
              <a:rPr lang="en-AU" sz="3600" dirty="0"/>
              <a:t>Today’s topic is the creation of earth, and the physical universe, looking at the Biblical and Big Bang models.</a:t>
            </a:r>
          </a:p>
        </p:txBody>
      </p:sp>
    </p:spTree>
    <p:extLst>
      <p:ext uri="{BB962C8B-B14F-4D97-AF65-F5344CB8AC3E}">
        <p14:creationId xmlns:p14="http://schemas.microsoft.com/office/powerpoint/2010/main" val="1257760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C44A2F-311D-4D7D-8A90-6EB55F9262DE}"/>
              </a:ext>
            </a:extLst>
          </p:cNvPr>
          <p:cNvSpPr>
            <a:spLocks noGrp="1"/>
          </p:cNvSpPr>
          <p:nvPr>
            <p:ph type="title"/>
          </p:nvPr>
        </p:nvSpPr>
        <p:spPr>
          <a:xfrm>
            <a:off x="2592925" y="624110"/>
            <a:ext cx="8911687" cy="1090390"/>
          </a:xfrm>
        </p:spPr>
        <p:txBody>
          <a:bodyPr/>
          <a:lstStyle/>
          <a:p>
            <a:r>
              <a:rPr lang="en-AU" b="1" dirty="0"/>
              <a:t>Special Creation Model</a:t>
            </a:r>
          </a:p>
        </p:txBody>
      </p:sp>
      <p:sp>
        <p:nvSpPr>
          <p:cNvPr id="5" name="Content Placeholder 4">
            <a:extLst>
              <a:ext uri="{FF2B5EF4-FFF2-40B4-BE49-F238E27FC236}">
                <a16:creationId xmlns:a16="http://schemas.microsoft.com/office/drawing/2014/main" id="{CB87D321-EE9C-410D-A1AE-160B027B5817}"/>
              </a:ext>
            </a:extLst>
          </p:cNvPr>
          <p:cNvSpPr>
            <a:spLocks noGrp="1"/>
          </p:cNvSpPr>
          <p:nvPr>
            <p:ph idx="1"/>
          </p:nvPr>
        </p:nvSpPr>
        <p:spPr/>
        <p:txBody>
          <a:bodyPr>
            <a:normAutofit/>
          </a:bodyPr>
          <a:lstStyle/>
          <a:p>
            <a:r>
              <a:rPr lang="en-AU" sz="3200" dirty="0"/>
              <a:t>Based on the Bible, primarily Genesis One</a:t>
            </a:r>
          </a:p>
          <a:p>
            <a:r>
              <a:rPr lang="en-AU" sz="3200" dirty="0"/>
              <a:t>Requires the existence of an eternal God of unlimited intelligence and power.</a:t>
            </a:r>
          </a:p>
          <a:p>
            <a:r>
              <a:rPr lang="en-AU" sz="3200" dirty="0"/>
              <a:t>Claims that our universe, and life, are the result of miraculous creative acts of that God.</a:t>
            </a:r>
          </a:p>
        </p:txBody>
      </p:sp>
    </p:spTree>
    <p:extLst>
      <p:ext uri="{BB962C8B-B14F-4D97-AF65-F5344CB8AC3E}">
        <p14:creationId xmlns:p14="http://schemas.microsoft.com/office/powerpoint/2010/main" val="59292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59C1-8B03-48AD-925D-4D827260AF4E}"/>
              </a:ext>
            </a:extLst>
          </p:cNvPr>
          <p:cNvSpPr>
            <a:spLocks noGrp="1"/>
          </p:cNvSpPr>
          <p:nvPr>
            <p:ph type="title"/>
          </p:nvPr>
        </p:nvSpPr>
        <p:spPr/>
        <p:txBody>
          <a:bodyPr/>
          <a:lstStyle/>
          <a:p>
            <a:r>
              <a:rPr lang="en-AU" b="1" dirty="0"/>
              <a:t>The Big Bang Theory</a:t>
            </a:r>
          </a:p>
        </p:txBody>
      </p:sp>
      <p:sp>
        <p:nvSpPr>
          <p:cNvPr id="3" name="Content Placeholder 2">
            <a:extLst>
              <a:ext uri="{FF2B5EF4-FFF2-40B4-BE49-F238E27FC236}">
                <a16:creationId xmlns:a16="http://schemas.microsoft.com/office/drawing/2014/main" id="{0C847604-B6AB-4FDD-B726-7C24FA005557}"/>
              </a:ext>
            </a:extLst>
          </p:cNvPr>
          <p:cNvSpPr>
            <a:spLocks noGrp="1"/>
          </p:cNvSpPr>
          <p:nvPr>
            <p:ph idx="1"/>
          </p:nvPr>
        </p:nvSpPr>
        <p:spPr>
          <a:xfrm>
            <a:off x="2589212" y="1905000"/>
            <a:ext cx="8915400" cy="4006222"/>
          </a:xfrm>
        </p:spPr>
        <p:txBody>
          <a:bodyPr>
            <a:normAutofit/>
          </a:bodyPr>
          <a:lstStyle/>
          <a:p>
            <a:r>
              <a:rPr lang="en-AU" sz="2800" dirty="0"/>
              <a:t>Based on Naturalism, which is defined as:</a:t>
            </a:r>
          </a:p>
          <a:p>
            <a:r>
              <a:rPr lang="en-AU" sz="2800" i="1" dirty="0"/>
              <a:t>“the philosophical belief that everything arises from natural properties and causes, and supernatural or spiritual explanations are excluded or discounted.”</a:t>
            </a:r>
          </a:p>
          <a:p>
            <a:r>
              <a:rPr lang="en-AU" sz="2800" i="1" dirty="0"/>
              <a:t>It is therefore a model of the Origin of the Universe which excludes the actions of a Creator God.</a:t>
            </a:r>
            <a:endParaRPr lang="en-AU" sz="2800" dirty="0"/>
          </a:p>
        </p:txBody>
      </p:sp>
    </p:spTree>
    <p:extLst>
      <p:ext uri="{BB962C8B-B14F-4D97-AF65-F5344CB8AC3E}">
        <p14:creationId xmlns:p14="http://schemas.microsoft.com/office/powerpoint/2010/main" val="77371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E75C-3780-4135-98E2-D731DCB6AA81}"/>
              </a:ext>
            </a:extLst>
          </p:cNvPr>
          <p:cNvSpPr>
            <a:spLocks noGrp="1"/>
          </p:cNvSpPr>
          <p:nvPr>
            <p:ph type="title"/>
          </p:nvPr>
        </p:nvSpPr>
        <p:spPr>
          <a:xfrm>
            <a:off x="2592925" y="624110"/>
            <a:ext cx="8911687" cy="829133"/>
          </a:xfrm>
        </p:spPr>
        <p:txBody>
          <a:bodyPr/>
          <a:lstStyle/>
          <a:p>
            <a:r>
              <a:rPr lang="en-AU" b="1" dirty="0"/>
              <a:t>Two Contrasting Belief Systems</a:t>
            </a:r>
          </a:p>
        </p:txBody>
      </p:sp>
      <p:sp>
        <p:nvSpPr>
          <p:cNvPr id="3" name="Content Placeholder 2">
            <a:extLst>
              <a:ext uri="{FF2B5EF4-FFF2-40B4-BE49-F238E27FC236}">
                <a16:creationId xmlns:a16="http://schemas.microsoft.com/office/drawing/2014/main" id="{27CD2A33-B7BA-4C56-BA82-04E84A23B7AD}"/>
              </a:ext>
            </a:extLst>
          </p:cNvPr>
          <p:cNvSpPr>
            <a:spLocks noGrp="1"/>
          </p:cNvSpPr>
          <p:nvPr>
            <p:ph idx="1"/>
          </p:nvPr>
        </p:nvSpPr>
        <p:spPr>
          <a:xfrm>
            <a:off x="2589212" y="1453243"/>
            <a:ext cx="8915400" cy="5404757"/>
          </a:xfrm>
        </p:spPr>
        <p:txBody>
          <a:bodyPr>
            <a:normAutofit/>
          </a:bodyPr>
          <a:lstStyle/>
          <a:p>
            <a:r>
              <a:rPr lang="en-AU" sz="2400" dirty="0"/>
              <a:t>Dictionary.com defines a religion as </a:t>
            </a:r>
            <a:r>
              <a:rPr lang="en-AU" sz="2400" i="1" dirty="0"/>
              <a:t>“a set of beliefs concerning the cause, nature, and purpose of the universe.</a:t>
            </a:r>
            <a:r>
              <a:rPr lang="en-AU" sz="2400" dirty="0"/>
              <a:t>”</a:t>
            </a:r>
          </a:p>
          <a:p>
            <a:r>
              <a:rPr lang="en-AU" sz="2400" dirty="0"/>
              <a:t>Therefore both belief systems are religions.</a:t>
            </a:r>
          </a:p>
          <a:p>
            <a:r>
              <a:rPr lang="en-AU" sz="2400" dirty="0"/>
              <a:t>One is Biblical Theism</a:t>
            </a:r>
          </a:p>
          <a:p>
            <a:pPr lvl="1"/>
            <a:r>
              <a:rPr lang="en-AU" sz="2400" dirty="0"/>
              <a:t>Offers Eternal Life in Paradise</a:t>
            </a:r>
          </a:p>
          <a:p>
            <a:r>
              <a:rPr lang="en-AU" sz="2400" dirty="0"/>
              <a:t>The other is Naturalism, also referred to as Atheism.</a:t>
            </a:r>
          </a:p>
          <a:p>
            <a:pPr lvl="1"/>
            <a:r>
              <a:rPr lang="en-AU" sz="2400" dirty="0"/>
              <a:t>Offers meaninglessness and Eternal Death</a:t>
            </a:r>
          </a:p>
          <a:p>
            <a:r>
              <a:rPr lang="en-AU" sz="2400" dirty="0"/>
              <a:t>Not Science vs Faith, </a:t>
            </a:r>
          </a:p>
          <a:p>
            <a:pPr lvl="1"/>
            <a:r>
              <a:rPr lang="en-AU" sz="2400" dirty="0"/>
              <a:t>But comparing two faiths with our universe.</a:t>
            </a:r>
          </a:p>
          <a:p>
            <a:endParaRPr lang="en-AU" dirty="0"/>
          </a:p>
        </p:txBody>
      </p:sp>
    </p:spTree>
    <p:extLst>
      <p:ext uri="{BB962C8B-B14F-4D97-AF65-F5344CB8AC3E}">
        <p14:creationId xmlns:p14="http://schemas.microsoft.com/office/powerpoint/2010/main" val="235481473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884</TotalTime>
  <Words>1939</Words>
  <Application>Microsoft Office PowerPoint</Application>
  <PresentationFormat>Widescreen</PresentationFormat>
  <Paragraphs>198</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Century Gothic</vt:lpstr>
      <vt:lpstr>Wingdings 3</vt:lpstr>
      <vt:lpstr>Wisp</vt:lpstr>
      <vt:lpstr>The Books of Moses  – Fact or Fiction?</vt:lpstr>
      <vt:lpstr>The Books of Moses  – Fact or Fiction?</vt:lpstr>
      <vt:lpstr>The Books of Moses  – Fact or Fiction?</vt:lpstr>
      <vt:lpstr>The Books of Moses  – Fact or Fiction?</vt:lpstr>
      <vt:lpstr>The Books of Moses  – Fact or Fiction?</vt:lpstr>
      <vt:lpstr>The Books of Moses  – Fact or Fiction?</vt:lpstr>
      <vt:lpstr>Special Creation Model</vt:lpstr>
      <vt:lpstr>The Big Bang Theory</vt:lpstr>
      <vt:lpstr>Two Contrasting Belief Systems</vt:lpstr>
      <vt:lpstr>Special Creation</vt:lpstr>
      <vt:lpstr>Special Creation</vt:lpstr>
      <vt:lpstr>Special Creation</vt:lpstr>
      <vt:lpstr>Early Earth- Only Ocean Seen</vt:lpstr>
      <vt:lpstr>Special Creation</vt:lpstr>
      <vt:lpstr>Special Creation</vt:lpstr>
      <vt:lpstr>Special Creation</vt:lpstr>
      <vt:lpstr>Special Creation</vt:lpstr>
      <vt:lpstr>Special Creation –Preflood Crust</vt:lpstr>
      <vt:lpstr>Special Creation</vt:lpstr>
      <vt:lpstr>Special Creation</vt:lpstr>
      <vt:lpstr>Late Evening In Europe - NASA</vt:lpstr>
      <vt:lpstr>PowerPoint Presentation</vt:lpstr>
      <vt:lpstr>PowerPoint Presentation</vt:lpstr>
      <vt:lpstr>Special Creation</vt:lpstr>
      <vt:lpstr>Special Creation</vt:lpstr>
      <vt:lpstr>Saturn, with its young rings-ESA/Hubble</vt:lpstr>
      <vt:lpstr>Westerlund 2 Star Cluster - Hubble</vt:lpstr>
      <vt:lpstr>Globular Cluster M13 - Hubble</vt:lpstr>
      <vt:lpstr>Spiral Galaxy, like Milky Way- NASA</vt:lpstr>
      <vt:lpstr>        Galaxy with dust - NASA</vt:lpstr>
      <vt:lpstr>Fireworks Galaxy - NASA</vt:lpstr>
      <vt:lpstr>Galaxy behind Nebula - NASA</vt:lpstr>
      <vt:lpstr>Galaxy Cluster - ESA</vt:lpstr>
      <vt:lpstr>BOSS Great Wall Supercluster - Smithsonian</vt:lpstr>
      <vt:lpstr>Galaxy Distribution        2dF Survey</vt:lpstr>
      <vt:lpstr>Big Bang</vt:lpstr>
      <vt:lpstr>NASA</vt:lpstr>
      <vt:lpstr>Big Bang’s Darkness – Ben Finney</vt:lpstr>
      <vt:lpstr>Big Bang Elements</vt:lpstr>
      <vt:lpstr>Big Bang Solar System</vt:lpstr>
      <vt:lpstr>Kelly Hill Cave Kangaroo Island</vt:lpstr>
      <vt:lpstr>Big Bang Earth Problems</vt:lpstr>
      <vt:lpstr>PowerPoint Presentation</vt:lpstr>
      <vt:lpstr>Big Bang Earth Problems</vt:lpstr>
      <vt:lpstr>Venus and Earth’s Magnetic Fields - Wiki</vt:lpstr>
      <vt:lpstr>Earth and Moon - NASA</vt:lpstr>
      <vt:lpstr>Venus – our Twin Planet - ESA</vt:lpstr>
      <vt:lpstr>Earth –Amazon                                   - NASA</vt:lpstr>
      <vt:lpstr>Venus Surface - Russia</vt:lpstr>
      <vt:lpstr>Cosmic Microwave Background</vt:lpstr>
      <vt:lpstr>Big Bang Rebellion</vt:lpstr>
      <vt:lpstr>Conclusion</vt:lpstr>
      <vt:lpstr>Written by Bruce Armstrong M App Sci  Published by CENTRAL HIGHLANDS CHRISTIAN PUBLICATIONS PO Box 236, Creswick, Vic  3363  Australia Email info@chcpublications.net Web Page http://www.chcpublications.net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Books of Moses – Fact or Fiction?</dc:title>
  <dc:creator>Bruce Armstrong</dc:creator>
  <cp:lastModifiedBy>admin</cp:lastModifiedBy>
  <cp:revision>49</cp:revision>
  <dcterms:created xsi:type="dcterms:W3CDTF">2018-05-04T00:22:54Z</dcterms:created>
  <dcterms:modified xsi:type="dcterms:W3CDTF">2018-10-19T04:16:32Z</dcterms:modified>
</cp:coreProperties>
</file>